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12" r:id="rId5"/>
    <p:sldMasterId id="2147483731" r:id="rId6"/>
  </p:sldMasterIdLst>
  <p:notesMasterIdLst>
    <p:notesMasterId r:id="rId39"/>
  </p:notesMasterIdLst>
  <p:sldIdLst>
    <p:sldId id="256" r:id="rId7"/>
    <p:sldId id="291" r:id="rId8"/>
    <p:sldId id="284" r:id="rId9"/>
    <p:sldId id="257" r:id="rId10"/>
    <p:sldId id="294" r:id="rId11"/>
    <p:sldId id="258" r:id="rId12"/>
    <p:sldId id="285" r:id="rId13"/>
    <p:sldId id="286" r:id="rId14"/>
    <p:sldId id="289" r:id="rId15"/>
    <p:sldId id="288" r:id="rId16"/>
    <p:sldId id="295" r:id="rId17"/>
    <p:sldId id="259" r:id="rId18"/>
    <p:sldId id="261" r:id="rId19"/>
    <p:sldId id="292" r:id="rId20"/>
    <p:sldId id="263" r:id="rId21"/>
    <p:sldId id="260" r:id="rId22"/>
    <p:sldId id="277" r:id="rId23"/>
    <p:sldId id="278" r:id="rId24"/>
    <p:sldId id="276" r:id="rId25"/>
    <p:sldId id="267" r:id="rId26"/>
    <p:sldId id="279" r:id="rId27"/>
    <p:sldId id="265" r:id="rId28"/>
    <p:sldId id="266" r:id="rId29"/>
    <p:sldId id="264" r:id="rId30"/>
    <p:sldId id="268" r:id="rId31"/>
    <p:sldId id="281" r:id="rId32"/>
    <p:sldId id="282" r:id="rId33"/>
    <p:sldId id="293" r:id="rId34"/>
    <p:sldId id="269" r:id="rId35"/>
    <p:sldId id="270" r:id="rId36"/>
    <p:sldId id="271" r:id="rId37"/>
    <p:sldId id="2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9" autoAdjust="0"/>
    <p:restoredTop sz="94660"/>
  </p:normalViewPr>
  <p:slideViewPr>
    <p:cSldViewPr snapToGrid="0">
      <p:cViewPr varScale="1">
        <p:scale>
          <a:sx n="38" d="100"/>
          <a:sy n="3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2T23:05:48.1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49,'3'0,"0"-1,0 0,1 0,-1 0,0 0,0 0,0-1,5-3,16-6,19 2,1 2,1 3,-1 1,1 2,51 6,8-2,55-6,148 7,-274 1,0 1,0 2,31 12,-32-9,1-2,0-1,34 4,352-7,-222-8,-165 4,-1 1,1 2,52 13,-25-7,0-3,0-3,0-2,60-6,2 1,370 3,-465-1,0-2,0-1,29-8,-25 5,54-5,2 8,-33 3,77-12,-36-3,93-19,-155 28,-3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2T23:15:52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46,'101'1,"-42"2,0-3,0-3,83-14,-81 6,0 2,73 0,127 10,-89 2,852-3,-979 3,-1 2,1 1,72 22,-72-16,1-2,1-2,57 3,-48-10,-18-2,0 2,74 13,-35-1,95 4,21 3,-99-10,184-4,-190-7,-62-1,0 0,1-2,26-8,-23 5,54-6,-29 11,-7 0,-1-2,64-14,-34-3,-46 11,0 2,53-7,168-25,-217 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2T23:16:00.9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5845 84,'-19'1,"0"1,0 1,-35 10,-34 6,-99 11,124-21,-1-2,0-3,-108-7,43 0,77 4,0-3,0-1,-80-17,109 14,-42-11,-1 4,-130-11,165 22,0-2,-38-9,35 6,-56-5,-89 13,-44-4,124-15,74 11,-1 2,-29-3,-414 4,241 7,-344-3,536 2,0 2,-48 10,41-5,-45 2,38-5,1 1,-90 28,9-2,-1 3,90-23,-1-2,-71 10,-6 0,81-13,-69 6,-346-12,226-4,216 2,-1 0,1-1,0-1,-1 0,1 0,0-1,0-1,0 0,-13-6,19 7,-1 0,1-1,0 0,0 0,1 0,-1 0,1-1,0 1,0-1,0 0,1 0,-1-1,1 1,1-1,-1 0,1 1,0-1,-2-10,3 9,0 1,0 0,0-1,-1 1,0 0,-1 0,1 0,-1 0,0 0,0 0,-1 1,0 0,0-1,0 1,0 1,-1-1,-5-4,-6-2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23:16:0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23:16:1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9D262-C283-4C9F-A55C-5C1E1C03FB4D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06E15-B0BF-4097-B763-A1895E0A0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70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06E15-B0BF-4097-B763-A1895E0A0D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29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Pleural aspiration air/fluid, part of ICD procedure</a:t>
            </a:r>
          </a:p>
          <a:p>
            <a:r>
              <a:rPr lang="en-GB" dirty="0"/>
              <a:t>E-learning, Skills Days, hospital sim suite, life support 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06E15-B0BF-4097-B763-A1895E0A0D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9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Highlight that 10.2 should only be used at a critical point such as CCT.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794A4D-F1E9-47DE-9ABE-B2477A91A3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28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06E15-B0BF-4097-B763-A1895E0A0D3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32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Pleural aspiration air/fluid, part of ICD procedure</a:t>
            </a:r>
          </a:p>
          <a:p>
            <a:r>
              <a:rPr lang="en-GB" dirty="0"/>
              <a:t>E-learning, Skills Days, hospital sim suite, life support 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06E15-B0BF-4097-B763-A1895E0A0D3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3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06E15-B0BF-4097-B763-A1895E0A0D3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23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Remember to check ‘Teaching Calendar’ on AWSEM website for up to date Study Day dates</a:t>
            </a:r>
          </a:p>
          <a:p>
            <a:r>
              <a:rPr lang="en-GB" dirty="0"/>
              <a:t>*clarify who (trainee or supervisor) generates which form e.g. Anaes CS generates MTR on LLP, but you generate MSF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06E15-B0BF-4097-B763-A1895E0A0D3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08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D0E6-AD36-493C-9DC3-5ACC2059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B8558-FA83-4F6C-A6D1-2DF9D3F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38299" y="2057399"/>
            <a:ext cx="8915401" cy="41148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E619-0CC6-4480-ABDE-277D36BD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91E6-BE35-4ECA-8AD1-E8EC09B8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4606-B928-42D6-85CC-9576F60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18D8A-5002-491C-922A-E9624E2DB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882C6-2BE9-4E25-B8BB-A2346A2B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EFF9-B3BC-4C07-BF6C-2E3C91B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4CF6-CDF1-4AFD-8319-71FD4FE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A026-57F4-47F7-B4F0-E0D48E01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05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317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51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58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9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0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90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58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83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3747-9ADB-4FCC-89CE-6E84D134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C9C6-5D7D-4249-8820-D4C99D0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35F7-46A1-40A9-ACD7-C4923992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5637-B780-4999-A87D-0039BC5A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777F-E471-4CC5-B27B-137CB06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8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885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982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597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227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333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23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874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737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367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1BCC1-03DA-C39E-21C8-BFB198F2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4CBD9-18E7-3CEB-B7C3-97821E538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7FA4D-4D3C-64BD-5C69-419D4A0C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7A5AA-3F28-810D-EEF5-5DDEA51B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271F-4469-3E83-6F4B-BE730CAA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4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CB1D-064E-46DE-B533-7CDA331E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748406"/>
            <a:ext cx="8115300" cy="273799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222C0-D002-4A94-BAFF-FD1A1CCA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1371600"/>
            <a:ext cx="8115300" cy="1333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7D7E-EC9F-4AA5-A559-EF556C6A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A8EE-88C1-400C-A23F-656DC76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245A4-F9C6-44E9-929F-78C657C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56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6F32-9A2F-4B78-A2F5-DE63303F8CA4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BFEC-67D1-46E0-8C1F-9D9E4B199D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8DE1E2-1283-4FFC-AEAD-50ED596A78AF}"/>
              </a:ext>
            </a:extLst>
          </p:cNvPr>
          <p:cNvSpPr/>
          <p:nvPr userDrawn="1"/>
        </p:nvSpPr>
        <p:spPr>
          <a:xfrm>
            <a:off x="0" y="5764697"/>
            <a:ext cx="12192000" cy="1093304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9CBCE46-8741-4F16-AD83-A02687DA58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6" t="64493"/>
          <a:stretch/>
        </p:blipFill>
        <p:spPr>
          <a:xfrm>
            <a:off x="8804596" y="4422912"/>
            <a:ext cx="3387404" cy="2435087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4B38967-2646-4986-9618-D0FF943DB5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54620"/>
            <a:ext cx="2937195" cy="6946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046E02-E7C2-4022-8D3F-DA9BC6433DEF}"/>
              </a:ext>
            </a:extLst>
          </p:cNvPr>
          <p:cNvSpPr txBox="1"/>
          <p:nvPr userDrawn="1"/>
        </p:nvSpPr>
        <p:spPr>
          <a:xfrm>
            <a:off x="3775395" y="6060212"/>
            <a:ext cx="457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err="1">
                <a:solidFill>
                  <a:srgbClr val="325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Trawsnewid</a:t>
            </a:r>
            <a:r>
              <a:rPr lang="en-GB" sz="1400" b="1">
                <a:solidFill>
                  <a:srgbClr val="325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400" b="1" err="1">
                <a:solidFill>
                  <a:srgbClr val="325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gweithlu</a:t>
            </a:r>
            <a:r>
              <a:rPr lang="en-GB" sz="1400" b="1">
                <a:solidFill>
                  <a:srgbClr val="325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err="1">
                <a:solidFill>
                  <a:srgbClr val="325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400" b="1">
                <a:solidFill>
                  <a:srgbClr val="325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err="1">
                <a:solidFill>
                  <a:srgbClr val="325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1400" b="1">
                <a:solidFill>
                  <a:srgbClr val="325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Cymru </a:t>
            </a:r>
            <a:r>
              <a:rPr lang="en-GB" sz="1400" b="1" err="1">
                <a:solidFill>
                  <a:srgbClr val="3250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iachach</a:t>
            </a:r>
            <a:endParaRPr lang="en-GB" sz="1400" b="1">
              <a:solidFill>
                <a:srgbClr val="3250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>
                <a:solidFill>
                  <a:srgbClr val="489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 the workforce for a healthier Wales</a:t>
            </a:r>
          </a:p>
        </p:txBody>
      </p:sp>
    </p:spTree>
    <p:extLst>
      <p:ext uri="{BB962C8B-B14F-4D97-AF65-F5344CB8AC3E}">
        <p14:creationId xmlns:p14="http://schemas.microsoft.com/office/powerpoint/2010/main" val="123257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F34F-B65E-4FA0-87E8-8890F482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9382348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5A67-10CA-4531-93E1-39892C087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297" y="2057400"/>
            <a:ext cx="4553103" cy="412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2BE36-0CAF-4D92-9AC2-9249276B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2057400"/>
            <a:ext cx="4543647" cy="412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36479-3B04-43BD-9B59-DBF6CA2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D4449-57DB-41D2-B49E-694E7C13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CC2C-E50B-47D2-B62F-D5C4C9CD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9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530B-D0F2-4FC4-A10F-1E54EF8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755118"/>
            <a:ext cx="9378304" cy="1222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8865C-9D06-4FA3-BA3D-7187BB41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56570-8F97-4B7E-A805-96925AC4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300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7EF54-F63F-4730-99EE-0E472578F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213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8453E-B012-4889-9F49-E1351532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213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FC47A-8514-4C98-B1BE-FF6CC66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4301A-D375-4163-9488-27A9CDC6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D6105-4A37-4D4B-9BE8-715FB732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4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007F-6649-4D23-8869-C1CC29D0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B85A1-41F9-4BC1-9C40-3E5D5C0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23774-EAA9-47ED-87EF-EE2B29A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26550-DD4D-45E2-8916-8314C5D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1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5FACD-1A4D-49F3-8EA8-21B5C1A6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FD9DD-0E4E-4C36-AF85-B3EAD7FE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F4C8-14FA-4405-85EE-ABF53FB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8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7C28-5DEE-493D-ABAD-38E4F2D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21" y="1085481"/>
            <a:ext cx="365118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79C5-E567-4F12-96B8-8BBEAE3D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132676"/>
            <a:ext cx="5289480" cy="4728374"/>
          </a:xfrm>
        </p:spPr>
        <p:txBody>
          <a:bodyPr/>
          <a:lstStyle>
            <a:lvl1pPr>
              <a:lnSpc>
                <a:spcPct val="110000"/>
              </a:lnSpc>
              <a:defRPr sz="3200"/>
            </a:lvl1pPr>
            <a:lvl2pPr>
              <a:lnSpc>
                <a:spcPct val="110000"/>
              </a:lnSpc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3DF7F-0B5C-40CE-A65F-779FA7EF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5621" y="2748406"/>
            <a:ext cx="365118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2248C-1826-4833-9592-383B5873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219DC-2646-42AD-897A-EB765DCB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38D7-4EEA-475B-B1CA-C44B89BE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9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65BE-C907-4660-A586-71C6A1D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85481"/>
            <a:ext cx="365760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4C8A9-67DF-419C-B2FC-3A879CCEF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6900" y="1061885"/>
            <a:ext cx="5331069" cy="477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A94A1-3058-402A-9C3F-2F210D91D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2748406"/>
            <a:ext cx="365760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3CA50-C8D8-4F83-B2F6-BCE8258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E5BE3-7B02-4281-BD90-C1FAAF63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256D-ACD5-438F-BA6F-605E5260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0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1A689-589E-4A73-9313-EF44F7E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B11B8-9E77-4144-B9C1-FD164D9A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E4CC-CF79-4C8D-9E5F-1BB51743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9449-05F6-4BC7-95DF-F04E1F16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7FE5-2D1F-4ECC-9460-08145C3B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FAB9E6-1AF5-4E4D-8E27-21FA5E4FD2EE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AEE09A-8A20-4BF6-9E8A-5B6A47329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6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F32-9A2F-4B78-A2F5-DE63303F8CA4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BFEC-67D1-46E0-8C1F-9D9E4B199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34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rcem.ac.uk/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://www.rcoa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cm.ac.uk/" TargetMode="External"/><Relationship Id="rId5" Type="http://schemas.openxmlformats.org/officeDocument/2006/relationships/hyperlink" Target="http://www.acutemedicine.org.uk/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://www.jrcptb.org.uk/" TargetMode="External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file:///C:\Users\lo048348\Desktop\My%20CPD%20log%20and%20Reflections%202024\Reflective_Practice_Toolkit_AoMRC_CoPMED_0818.pdf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welshschool.co.uk/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://www.welshic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://www.acutemedwales.org.u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copmed.org.uk/publications/gold-guide/gold-guide-10th-editi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0.png"/><Relationship Id="rId4" Type="http://schemas.openxmlformats.org/officeDocument/2006/relationships/customXml" Target="../ink/ink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microsoft.com/office/2007/relationships/hdphoto" Target="../media/hdphoto2.wdp"/><Relationship Id="rId7" Type="http://schemas.openxmlformats.org/officeDocument/2006/relationships/image" Target="../media/image3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50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3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52E9C7F3-9D87-70D5-47A1-6582283D5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92" b="8922"/>
          <a:stretch/>
        </p:blipFill>
        <p:spPr>
          <a:xfrm>
            <a:off x="20" y="-49236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334609-77B7-92FC-D4D8-B2D34733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435" y="492370"/>
            <a:ext cx="8927241" cy="3729918"/>
          </a:xfrm>
        </p:spPr>
        <p:txBody>
          <a:bodyPr>
            <a:noAutofit/>
          </a:bodyPr>
          <a:lstStyle/>
          <a:p>
            <a:r>
              <a:rPr lang="en-GB" sz="8800" dirty="0">
                <a:solidFill>
                  <a:srgbClr val="FFFFFF"/>
                </a:solidFill>
              </a:rPr>
              <a:t>ACCS Wales: </a:t>
            </a:r>
            <a:r>
              <a:rPr lang="en-GB" sz="4800" dirty="0">
                <a:solidFill>
                  <a:srgbClr val="FFFFFF"/>
                </a:solidFill>
              </a:rPr>
              <a:t>Who’s Who &amp; </a:t>
            </a:r>
            <a:r>
              <a:rPr lang="en-GB" sz="4800">
                <a:solidFill>
                  <a:srgbClr val="FFFFFF"/>
                </a:solidFill>
              </a:rPr>
              <a:t>an Overview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12082-FB76-7B81-F35E-10BF5A3FF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436" y="5062537"/>
            <a:ext cx="6086764" cy="1475423"/>
          </a:xfrm>
        </p:spPr>
        <p:txBody>
          <a:bodyPr>
            <a:normAutofit/>
          </a:bodyPr>
          <a:lstStyle/>
          <a:p>
            <a:r>
              <a:rPr lang="en-GB" b="1" dirty="0"/>
              <a:t>September 2024</a:t>
            </a:r>
          </a:p>
          <a:p>
            <a:r>
              <a:rPr lang="en-GB" b="1" dirty="0"/>
              <a:t>Louise Allman, ACCS </a:t>
            </a:r>
            <a:r>
              <a:rPr lang="en-GB" b="1" dirty="0" err="1"/>
              <a:t>Tpd</a:t>
            </a:r>
            <a:endParaRPr lang="en-GB" b="1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567017F-B060-413D-AE1E-4429A523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8877" y="6319138"/>
            <a:ext cx="71064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66D3D91-8BA7-4CF5-A573-BEB5E87A9131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1158D-DE0F-4D62-BD7A-E9B6CFF8A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747" y="83494"/>
            <a:ext cx="3519782" cy="1223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9CA70F-365F-57A8-0310-7FB3D7462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436" y="92837"/>
            <a:ext cx="4410075" cy="1038225"/>
          </a:xfrm>
          <a:prstGeom prst="rect">
            <a:avLst/>
          </a:prstGeom>
        </p:spPr>
      </p:pic>
      <p:pic>
        <p:nvPicPr>
          <p:cNvPr id="8" name="Picture 7" descr="A purple letters on a white background&#10;&#10;Description automatically generated">
            <a:extLst>
              <a:ext uri="{FF2B5EF4-FFF2-40B4-BE49-F238E27FC236}">
                <a16:creationId xmlns:a16="http://schemas.microsoft.com/office/drawing/2014/main" id="{048A42F9-7EA8-8603-D4A0-6E1703C98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74" y="5062537"/>
            <a:ext cx="50482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7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B503-928A-69C7-8D30-8F2E189D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478E2B-47D1-ACBF-926A-5058B2317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43" y="117007"/>
            <a:ext cx="11829143" cy="6588593"/>
          </a:xfrm>
        </p:spPr>
      </p:pic>
    </p:spTree>
    <p:extLst>
      <p:ext uri="{BB962C8B-B14F-4D97-AF65-F5344CB8AC3E}">
        <p14:creationId xmlns:p14="http://schemas.microsoft.com/office/powerpoint/2010/main" val="370265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6E73D-7EE9-69F1-4A54-245AA600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LO5: Practical Skills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5E95C1-D649-4002-D654-7BE899883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599" y="2107708"/>
            <a:ext cx="10933043" cy="467719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276BA0-0D42-2B73-C4A7-39A73FFE8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764" y="209550"/>
            <a:ext cx="2466975" cy="1847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7DDD3-60DB-18CC-FA3E-4E579D553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823" y="39757"/>
            <a:ext cx="2466976" cy="1590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42049A-D6DB-9206-0F1D-F4EA6A205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1" y="73095"/>
            <a:ext cx="2355770" cy="144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8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8D1C-E07C-202A-0DBD-3166A64CE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64" y="685800"/>
            <a:ext cx="9837737" cy="1739348"/>
          </a:xfrm>
        </p:spPr>
        <p:txBody>
          <a:bodyPr>
            <a:normAutofit/>
          </a:bodyPr>
          <a:lstStyle/>
          <a:p>
            <a:r>
              <a:rPr lang="en-GB" sz="4000" dirty="0"/>
              <a:t>Resources:</a:t>
            </a:r>
            <a:br>
              <a:rPr lang="en-GB" sz="4000" dirty="0"/>
            </a:br>
            <a:br>
              <a:rPr lang="en-GB" dirty="0"/>
            </a:br>
            <a:r>
              <a:rPr lang="en-GB" b="0" dirty="0"/>
              <a:t> </a:t>
            </a:r>
            <a:r>
              <a:rPr lang="en-GB" sz="3600" dirty="0"/>
              <a:t>ICACCST</a:t>
            </a:r>
            <a:r>
              <a:rPr lang="en-GB" b="0" dirty="0"/>
              <a:t>. National ACCS website </a:t>
            </a:r>
            <a:r>
              <a:rPr lang="en-GB" b="0" dirty="0">
                <a:latin typeface="Amasis MT Pro Medium" panose="02040604050005020304" pitchFamily="18" charset="0"/>
              </a:rPr>
              <a:t>www.accs.ac.uk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8D2356-674F-BDBA-FAD6-544870252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70051"/>
          <a:stretch/>
        </p:blipFill>
        <p:spPr>
          <a:xfrm>
            <a:off x="715964" y="2425149"/>
            <a:ext cx="9837737" cy="1255886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7AEF32-2D8E-359A-8437-DA648BBB8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984" y="4146601"/>
            <a:ext cx="2767824" cy="1024217"/>
          </a:xfrm>
          <a:prstGeom prst="rect">
            <a:avLst/>
          </a:prstGeom>
          <a:effectLst>
            <a:outerShdw blurRad="635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02A527-CA9B-4EE2-0FC4-42CE05398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44" y="4076221"/>
            <a:ext cx="3078747" cy="1255885"/>
          </a:xfrm>
          <a:prstGeom prst="rect">
            <a:avLst/>
          </a:prstGeom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C00F05-B6D7-0491-961B-84E044C99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659" y="3792212"/>
            <a:ext cx="2139881" cy="1518036"/>
          </a:xfrm>
          <a:prstGeom prst="rect">
            <a:avLst/>
          </a:prstGeom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D4DEDE-C3D0-A184-76E0-9BD3E0E9E7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48" t="17212" r="10070" b="16388"/>
          <a:stretch/>
        </p:blipFill>
        <p:spPr>
          <a:xfrm>
            <a:off x="6031460" y="3792212"/>
            <a:ext cx="2772000" cy="1458151"/>
          </a:xfrm>
          <a:prstGeom prst="rect">
            <a:avLst/>
          </a:prstGeom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41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1B07-92D7-D15F-2702-BE381C71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9" y="1999477"/>
            <a:ext cx="3903265" cy="2801123"/>
          </a:xfrm>
        </p:spPr>
        <p:txBody>
          <a:bodyPr anchor="t">
            <a:normAutofit/>
          </a:bodyPr>
          <a:lstStyle/>
          <a:p>
            <a:r>
              <a:rPr lang="en-GB" sz="3600" dirty="0"/>
              <a:t>Royal College websites/ National bodies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6E608-A916-20AA-D8DE-601D31EE2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286" y="769257"/>
            <a:ext cx="4635006" cy="591500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400" dirty="0">
                <a:hlinkClick r:id="rId2"/>
              </a:rPr>
              <a:t>www.rcoa.ac.uk</a:t>
            </a:r>
            <a:r>
              <a:rPr lang="en-GB" sz="2400" dirty="0"/>
              <a:t>  Anaesthetics</a:t>
            </a:r>
          </a:p>
          <a:p>
            <a:pPr>
              <a:lnSpc>
                <a:spcPct val="110000"/>
              </a:lnSpc>
            </a:pP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dirty="0">
                <a:hlinkClick r:id="rId3"/>
              </a:rPr>
              <a:t>www.rcem.ac.uk</a:t>
            </a:r>
            <a:r>
              <a:rPr lang="en-GB" sz="2400" dirty="0"/>
              <a:t>  Emergency Medicine</a:t>
            </a:r>
          </a:p>
          <a:p>
            <a:pPr>
              <a:lnSpc>
                <a:spcPct val="110000"/>
              </a:lnSpc>
            </a:pP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dirty="0">
                <a:hlinkClick r:id="rId4"/>
              </a:rPr>
              <a:t>www.jrcptb.org.uk</a:t>
            </a:r>
            <a:r>
              <a:rPr lang="en-GB" sz="2400" dirty="0"/>
              <a:t> Internal Medicine, </a:t>
            </a:r>
            <a:r>
              <a:rPr lang="en-GB" sz="2400" dirty="0">
                <a:hlinkClick r:id="rId5"/>
              </a:rPr>
              <a:t>www.acutemedicine.org.uk</a:t>
            </a:r>
            <a:r>
              <a:rPr lang="en-GB" sz="2400" dirty="0"/>
              <a:t> Society for Acute Medicine</a:t>
            </a:r>
          </a:p>
          <a:p>
            <a:pPr>
              <a:lnSpc>
                <a:spcPct val="110000"/>
              </a:lnSpc>
            </a:pP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dirty="0">
                <a:hlinkClick r:id="rId6"/>
              </a:rPr>
              <a:t>www.ficm.ac.uk</a:t>
            </a:r>
            <a:r>
              <a:rPr lang="en-GB" sz="2400" dirty="0"/>
              <a:t> Intensive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E77C7-D008-9EE0-FE26-F444932511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6773" y="3826413"/>
            <a:ext cx="2143125" cy="1150626"/>
          </a:xfrm>
          <a:prstGeom prst="rect">
            <a:avLst/>
          </a:prstGeom>
          <a:noFill/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433DBE3-DD23-42C3-8133-949FBC7A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8877" y="6319138"/>
            <a:ext cx="71064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15563AB-8317-4F4A-8C10-D6F570F02A77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D60E0-C023-80FB-6114-D015F6787F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8744" y="337625"/>
            <a:ext cx="2763209" cy="102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F38CE-019F-1AFB-30AD-5450F758ED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5075" y="2402937"/>
            <a:ext cx="3076878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80A55A-53DD-1BE6-2112-750CC49CD1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2762" y="5243321"/>
            <a:ext cx="2143125" cy="15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0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E09A-F4E5-4ABF-1F30-5540E01D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Reflection Templates: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dirty="0">
                <a:hlinkClick r:id="rId2"/>
              </a:rPr>
              <a:t>Reflective_Practice_Toolkit_AoMRC_CoPMED_0818.pdf</a:t>
            </a:r>
            <a:br>
              <a:rPr lang="en-GB" sz="2700" dirty="0"/>
            </a:b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685048-E153-A354-B0F1-840DF0BD8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703" y="2492478"/>
            <a:ext cx="5951400" cy="2652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01239B-3BD6-E6F7-9FBA-C9B7D7134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3535" y="2640345"/>
            <a:ext cx="5230761" cy="39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8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1385-AAF8-4919-256A-238A0F3F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Specialty Societies in Wales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07E4-399D-2532-4CE4-0EA157BE2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Welsh Intensive Care Society (WICS) </a:t>
            </a:r>
            <a:r>
              <a:rPr lang="en-GB" dirty="0">
                <a:hlinkClick r:id="rId2"/>
              </a:rPr>
              <a:t>www.welshics.org</a:t>
            </a:r>
            <a:r>
              <a:rPr lang="en-GB" dirty="0"/>
              <a:t> </a:t>
            </a:r>
          </a:p>
          <a:p>
            <a:r>
              <a:rPr lang="en-GB" dirty="0"/>
              <a:t>Welsh School of Anaesthesia, ICM and pain medicine: </a:t>
            </a:r>
            <a:r>
              <a:rPr lang="en-GB" dirty="0">
                <a:hlinkClick r:id="rId3"/>
              </a:rPr>
              <a:t>www.welshschool.co.uk</a:t>
            </a:r>
            <a:endParaRPr lang="en-GB" dirty="0"/>
          </a:p>
          <a:p>
            <a:r>
              <a:rPr lang="en-GB" dirty="0"/>
              <a:t>Welsh Acute Physicians Society </a:t>
            </a:r>
            <a:r>
              <a:rPr lang="en-GB" dirty="0">
                <a:hlinkClick r:id="rId4"/>
              </a:rPr>
              <a:t>www.acutemedwales.org.uk</a:t>
            </a:r>
            <a:r>
              <a:rPr lang="en-GB" dirty="0"/>
              <a:t> All ACCS IM trainees automatically members &amp; invited to </a:t>
            </a:r>
            <a:r>
              <a:rPr lang="en-GB" dirty="0" err="1"/>
              <a:t>SpR</a:t>
            </a:r>
            <a:r>
              <a:rPr lang="en-GB" dirty="0"/>
              <a:t> annual training week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4605F-B4C6-770C-C0ED-F701475DB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480" y="4179734"/>
            <a:ext cx="1903012" cy="1630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790DA1-B6FA-F1BD-C2DC-0CD2BEE7C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627" y="4179734"/>
            <a:ext cx="3457575" cy="102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D478B4-2949-CEA5-EEE7-0A99910A8C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6850" y="3916680"/>
            <a:ext cx="2647950" cy="1371599"/>
          </a:xfrm>
          <a:prstGeom prst="rect">
            <a:avLst/>
          </a:prstGeom>
        </p:spPr>
      </p:pic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F7B8032-413B-CEDC-2B0C-F2B9707BEF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979469"/>
            <a:ext cx="670742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39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D357B-9A2C-A7C8-FF16-6416C94B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   </a:t>
            </a:r>
            <a:r>
              <a:rPr lang="en-GB" dirty="0"/>
              <a:t>A</a:t>
            </a:r>
            <a:r>
              <a:rPr lang="en-GB" b="0" dirty="0"/>
              <a:t>ll</a:t>
            </a:r>
            <a:r>
              <a:rPr lang="en-GB" dirty="0"/>
              <a:t> W</a:t>
            </a:r>
            <a:r>
              <a:rPr lang="en-GB" b="0" dirty="0"/>
              <a:t>ales</a:t>
            </a:r>
            <a:r>
              <a:rPr lang="en-GB" dirty="0"/>
              <a:t> S</a:t>
            </a:r>
            <a:r>
              <a:rPr lang="en-GB" b="0" dirty="0"/>
              <a:t>ociety</a:t>
            </a:r>
            <a:r>
              <a:rPr lang="en-GB" dirty="0"/>
              <a:t> </a:t>
            </a:r>
            <a:r>
              <a:rPr lang="en-GB" b="0" dirty="0"/>
              <a:t>of</a:t>
            </a:r>
            <a:r>
              <a:rPr lang="en-GB" dirty="0"/>
              <a:t> E</a:t>
            </a:r>
            <a:r>
              <a:rPr lang="en-GB" b="0" dirty="0"/>
              <a:t>mergency</a:t>
            </a:r>
            <a:r>
              <a:rPr lang="en-GB" dirty="0"/>
              <a:t> M</a:t>
            </a:r>
            <a:r>
              <a:rPr lang="en-GB" b="0" dirty="0"/>
              <a:t>edicine</a:t>
            </a:r>
            <a:br>
              <a:rPr lang="en-GB" b="0" dirty="0"/>
            </a:br>
            <a:r>
              <a:rPr lang="en-GB" b="0" dirty="0"/>
              <a:t>                </a:t>
            </a:r>
            <a:r>
              <a:rPr lang="en-GB" dirty="0"/>
              <a:t>awsem.co.uk/</a:t>
            </a:r>
            <a:r>
              <a:rPr lang="en-GB" dirty="0" err="1"/>
              <a:t>accs</a:t>
            </a:r>
            <a:r>
              <a:rPr lang="en-GB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B3BB82-8A78-1994-1336-38B1FE020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1950721"/>
            <a:ext cx="8915400" cy="38669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23B551-AD12-1548-8167-BA132E3227D7}"/>
              </a:ext>
            </a:extLst>
          </p:cNvPr>
          <p:cNvSpPr txBox="1"/>
          <p:nvPr/>
        </p:nvSpPr>
        <p:spPr>
          <a:xfrm>
            <a:off x="1638299" y="5950226"/>
            <a:ext cx="600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ACCS Wales Handbook, Presentations from ACCS Leads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69592-A6E9-F414-1CA3-DF54EE192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003" y="4281927"/>
            <a:ext cx="531421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96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C24F-CBAE-67D8-77C9-1655CCF926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ACCS ARCPs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C2FE5-96FE-8142-AC6B-83F1FD23A7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you need to know?</a:t>
            </a:r>
          </a:p>
        </p:txBody>
      </p:sp>
    </p:spTree>
    <p:extLst>
      <p:ext uri="{BB962C8B-B14F-4D97-AF65-F5344CB8AC3E}">
        <p14:creationId xmlns:p14="http://schemas.microsoft.com/office/powerpoint/2010/main" val="243854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26A55-4627-804E-7760-D9EADCB6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GB" sz="2700"/>
              <a:t>ARCP- </a:t>
            </a:r>
            <a:r>
              <a:rPr lang="en-GB" sz="2700" cap="none"/>
              <a:t>Annual Review of Competence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AE2B6-C6AF-4817-2293-0E2754991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3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GB" cap="none" dirty="0"/>
              <a:t>The format and outcomes for ARCP are based upon guidance from ICACCST, HEIW and the Gold Guide</a:t>
            </a:r>
          </a:p>
          <a:p>
            <a:endParaRPr lang="en-GB" cap="none" dirty="0"/>
          </a:p>
          <a:p>
            <a:endParaRPr lang="en-GB" cap="none" dirty="0"/>
          </a:p>
          <a:p>
            <a:r>
              <a:rPr lang="en-GB" cap="none" dirty="0"/>
              <a:t>NB New edition of Gold Guide released Aug ‘24</a:t>
            </a:r>
          </a:p>
          <a:p>
            <a:endParaRPr lang="en-GB" sz="1600" cap="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E61EAD-599A-524B-FFE9-3466D8823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909" y="609601"/>
            <a:ext cx="4306529" cy="2292626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>
            <a:outerShdw blurRad="63500" sx="102000" sy="102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2828BE-062C-66B8-783E-DE701C2A0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909" y="3240157"/>
            <a:ext cx="4084019" cy="3008243"/>
          </a:xfrm>
          <a:prstGeom prst="roundRect">
            <a:avLst>
              <a:gd name="adj" fmla="val 0"/>
            </a:avLst>
          </a:prstGeom>
          <a:ln w="82550" cap="sq">
            <a:noFill/>
            <a:miter lim="800000"/>
          </a:ln>
          <a:effectLst>
            <a:outerShdw blurRad="63500" sx="102000" sy="102000" algn="ctr" rotWithShape="0">
              <a:prstClr val="black">
                <a:alpha val="73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32BB70-E2B1-4624-B465-757E40102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216" y="2133600"/>
            <a:ext cx="304057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FCE10-CCE3-421C-A167-25BFDF44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b="1">
                <a:solidFill>
                  <a:srgbClr val="FFFFFF"/>
                </a:solidFill>
              </a:rPr>
              <a:t>                       ARCP Outcomes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3CE156-0F5A-9B67-8835-471293245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0138"/>
            <a:ext cx="6915019" cy="66802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i="1" dirty="0"/>
              <a:t>Progressive Outcome:</a:t>
            </a:r>
          </a:p>
          <a:p>
            <a:r>
              <a:rPr lang="en-GB" sz="2000" dirty="0"/>
              <a:t>1: Satisfactory progress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i="1" dirty="0"/>
              <a:t>Developmental Outcomes:</a:t>
            </a:r>
          </a:p>
          <a:p>
            <a:r>
              <a:rPr lang="en-GB" sz="2000" dirty="0"/>
              <a:t>2: Development of specific capabilities required- Additional training not required</a:t>
            </a:r>
          </a:p>
          <a:p>
            <a:r>
              <a:rPr lang="en-GB" sz="2000" dirty="0"/>
              <a:t>3: Insufficient progress – Additional training time required</a:t>
            </a:r>
          </a:p>
          <a:p>
            <a:r>
              <a:rPr lang="en-GB" sz="2000" dirty="0"/>
              <a:t>4: Released from training programme</a:t>
            </a:r>
          </a:p>
          <a:p>
            <a:r>
              <a:rPr lang="en-GB" sz="2000" dirty="0"/>
              <a:t>5: Incomplete evidence presented – An assessment of progression can’t be made</a:t>
            </a:r>
          </a:p>
          <a:p>
            <a:pPr marL="0" indent="0">
              <a:buNone/>
            </a:pPr>
            <a:r>
              <a:rPr lang="en-GB" sz="2000" dirty="0"/>
              <a:t>         - Agree what outstanding evidence is required and the timescale (days to weeks) in which it must be provided to be able to issue an outcome (SMART)</a:t>
            </a:r>
          </a:p>
        </p:txBody>
      </p:sp>
    </p:spTree>
    <p:extLst>
      <p:ext uri="{BB962C8B-B14F-4D97-AF65-F5344CB8AC3E}">
        <p14:creationId xmlns:p14="http://schemas.microsoft.com/office/powerpoint/2010/main" val="131427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018C-343D-0F9A-A00A-D6745AD1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5220928"/>
            <a:ext cx="8115300" cy="1238865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A5721-27AB-19C2-0B52-6B3522193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516194"/>
            <a:ext cx="8115300" cy="5383161"/>
          </a:xfrm>
        </p:spPr>
        <p:txBody>
          <a:bodyPr>
            <a:normAutofit/>
          </a:bodyPr>
          <a:lstStyle/>
          <a:p>
            <a:r>
              <a:rPr lang="en-GB" sz="3200" b="1" dirty="0"/>
              <a:t>72 ACCS Trainees in Wales</a:t>
            </a:r>
            <a:r>
              <a:rPr lang="en-GB" sz="3200" dirty="0"/>
              <a:t>:</a:t>
            </a:r>
          </a:p>
          <a:p>
            <a:endParaRPr lang="en-GB" sz="3200" dirty="0"/>
          </a:p>
          <a:p>
            <a:r>
              <a:rPr lang="en-GB" sz="3200" dirty="0"/>
              <a:t>36 Emergency Medicine, 32 Anaesthetics, 4 Acute Medicine</a:t>
            </a:r>
          </a:p>
          <a:p>
            <a:endParaRPr lang="en-GB" sz="3200" dirty="0"/>
          </a:p>
          <a:p>
            <a:r>
              <a:rPr lang="en-GB" sz="3200" dirty="0"/>
              <a:t>North: YG,  WM</a:t>
            </a:r>
          </a:p>
          <a:p>
            <a:r>
              <a:rPr lang="en-GB" sz="3200" dirty="0"/>
              <a:t>South: GUH, C &amp; V, POW, PCH, Morriston</a:t>
            </a:r>
          </a:p>
        </p:txBody>
      </p:sp>
    </p:spTree>
    <p:extLst>
      <p:ext uri="{BB962C8B-B14F-4D97-AF65-F5344CB8AC3E}">
        <p14:creationId xmlns:p14="http://schemas.microsoft.com/office/powerpoint/2010/main" val="1602179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AB5A-1813-B980-0301-4AC9E1EF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ARCP</a:t>
            </a:r>
            <a:r>
              <a:rPr lang="en-GB" dirty="0"/>
              <a:t>: how to prepare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8C81F-D119-126F-95D8-15F6B1FFA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519085"/>
            <a:ext cx="10063372" cy="510700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endParaRPr lang="en-GB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ARCP is a formal process that reviews evidence presented by 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the trainee and their ES relating to the trainee’s progress since their last ARCP. The review looks at the amount and quality of the evidence to determine whether a trainee should move on to the next part of their training, or whether additional training experience or time is required. For a full explanation  </a:t>
            </a: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2"/>
              </a:rPr>
              <a:t>www.copmed.org.uk/publications/gold-guide/gold-guide-10th-edition</a:t>
            </a: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 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WHEN: </a:t>
            </a:r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7-10</a:t>
            </a:r>
            <a:r>
              <a:rPr lang="en-GB" sz="24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not later? (Gold Guide allow them to be up to 12 weeks before end of year.)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1. Know what is expected of you now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Read ARCP Decision Aid, Curriculum, End of placement/ ESR forms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2. Keep e-portfolio up-to-date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 Aim MINIMUM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wpba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per week. Trainees that struggled at ARCP showed evidence of poor portfolio/supervisor engagement all year.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3. ASK FOR HELP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Other trainees, ES, CS, PSU. If still unclear, ask someone else e.g. TPD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A6A3F-7CBD-5715-753E-BA3DB9583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283" y="-28134"/>
            <a:ext cx="4501662" cy="23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02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3355-CCC7-A382-ACB7-F3C86572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62233"/>
            <a:ext cx="10776477" cy="1135626"/>
          </a:xfrm>
        </p:spPr>
        <p:txBody>
          <a:bodyPr>
            <a:noAutofit/>
          </a:bodyPr>
          <a:lstStyle/>
          <a:p>
            <a:r>
              <a:rPr lang="en-GB" sz="2800" cap="none" dirty="0"/>
              <a:t>ARCP Guidance Table 2024-25 </a:t>
            </a:r>
            <a:br>
              <a:rPr lang="en-GB" sz="2000" cap="none" dirty="0"/>
            </a:br>
            <a:endParaRPr lang="en-GB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0DD3C2-21B4-5E85-274D-213A5D84AB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34181" y="1106130"/>
            <a:ext cx="11164529" cy="55896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6BBEF73-13F7-88DE-EBFC-62872236B62D}"/>
                  </a:ext>
                </a:extLst>
              </p14:cNvPr>
              <p14:cNvContentPartPr/>
              <p14:nvPr/>
            </p14:nvContentPartPr>
            <p14:xfrm>
              <a:off x="6768766" y="2665951"/>
              <a:ext cx="1401480" cy="49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6BBEF73-13F7-88DE-EBFC-62872236B6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15126" y="2558311"/>
                <a:ext cx="1509120" cy="26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4952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B503-928A-69C7-8D30-8F2E189D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2800" b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478E2B-47D1-ACBF-926A-5058B2317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43" y="117008"/>
            <a:ext cx="11829143" cy="6439320"/>
          </a:xfrm>
          <a:solidFill>
            <a:srgbClr val="FFFF00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EEC84F-416D-8610-9CBA-84421E564A8F}"/>
              </a:ext>
            </a:extLst>
          </p:cNvPr>
          <p:cNvSpPr txBox="1"/>
          <p:nvPr/>
        </p:nvSpPr>
        <p:spPr>
          <a:xfrm>
            <a:off x="398206" y="6556327"/>
            <a:ext cx="1681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MSF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336B7-3ABA-6780-B901-754F930B8DFD}"/>
              </a:ext>
            </a:extLst>
          </p:cNvPr>
          <p:cNvSpPr txBox="1"/>
          <p:nvPr/>
        </p:nvSpPr>
        <p:spPr>
          <a:xfrm>
            <a:off x="7506929" y="6556327"/>
            <a:ext cx="428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1                 1                 1                 1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91817BB-01C0-5F7C-2C88-7B7CC7555162}"/>
                  </a:ext>
                </a:extLst>
              </p14:cNvPr>
              <p14:cNvContentPartPr/>
              <p14:nvPr/>
            </p14:nvContentPartPr>
            <p14:xfrm>
              <a:off x="10131492" y="2918253"/>
              <a:ext cx="1724400" cy="60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91817BB-01C0-5F7C-2C88-7B7CC75551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77852" y="2810613"/>
                <a:ext cx="18320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6EBD2D7-461C-275B-B8FA-EDA98F6CCF0A}"/>
                  </a:ext>
                </a:extLst>
              </p14:cNvPr>
              <p14:cNvContentPartPr/>
              <p14:nvPr/>
            </p14:nvContentPartPr>
            <p14:xfrm>
              <a:off x="7555332" y="2918973"/>
              <a:ext cx="2104560" cy="90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6EBD2D7-461C-275B-B8FA-EDA98F6CCF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1332" y="2810973"/>
                <a:ext cx="22122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94C7823-2F24-9811-A8EA-894C29FD5DDA}"/>
                  </a:ext>
                </a:extLst>
              </p14:cNvPr>
              <p14:cNvContentPartPr/>
              <p14:nvPr/>
            </p14:nvContentPartPr>
            <p14:xfrm>
              <a:off x="9571332" y="3656973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94C7823-2F24-9811-A8EA-894C29FD5DD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62692" y="36479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9CFE03A-9F4E-6439-C981-DB1F6B485C5A}"/>
                  </a:ext>
                </a:extLst>
              </p14:cNvPr>
              <p14:cNvContentPartPr/>
              <p14:nvPr/>
            </p14:nvContentPartPr>
            <p14:xfrm>
              <a:off x="9586092" y="296397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9CFE03A-9F4E-6439-C981-DB1F6B485C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77092" y="295533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C1F9260-7A72-39DC-BB0B-DAF8E7C4B95C}"/>
              </a:ext>
            </a:extLst>
          </p:cNvPr>
          <p:cNvSpPr txBox="1"/>
          <p:nvPr/>
        </p:nvSpPr>
        <p:spPr>
          <a:xfrm>
            <a:off x="7555332" y="2918253"/>
            <a:ext cx="203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6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6E73D-7EE9-69F1-4A54-245AA600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LO5: Practical Skills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5E95C1-D649-4002-D654-7BE899883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599" y="2107708"/>
            <a:ext cx="10933043" cy="467719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276BA0-0D42-2B73-C4A7-39A73FFE8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764" y="209550"/>
            <a:ext cx="2466975" cy="1847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7DDD3-60DB-18CC-FA3E-4E579D553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823" y="39757"/>
            <a:ext cx="2466976" cy="1590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42049A-D6DB-9206-0F1D-F4EA6A205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1" y="73095"/>
            <a:ext cx="2355770" cy="144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07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C0052-ECDB-34E2-9EE1-177C121A2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6" t="12129" r="12412" b="-5642"/>
          <a:stretch/>
        </p:blipFill>
        <p:spPr>
          <a:xfrm>
            <a:off x="8454683" y="4940710"/>
            <a:ext cx="3629466" cy="1917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095AC6-D601-AC01-73D8-D86EEB65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638299" y="640081"/>
            <a:ext cx="8915402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D0E25-7154-981A-8C1A-D9C44322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51" y="-108521"/>
            <a:ext cx="10445851" cy="6846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300" b="1" u="sng" dirty="0"/>
              <a:t>Entrustment levels </a:t>
            </a:r>
            <a:endParaRPr lang="en-GB" sz="2400" b="1" dirty="0"/>
          </a:p>
          <a:p>
            <a:r>
              <a:rPr lang="en-GB" sz="2400" b="1" dirty="0"/>
              <a:t>Level 1</a:t>
            </a:r>
            <a:r>
              <a:rPr lang="en-GB" sz="2400" dirty="0"/>
              <a:t>: </a:t>
            </a:r>
            <a:r>
              <a:rPr lang="en-GB" sz="2400" u="sng" dirty="0">
                <a:solidFill>
                  <a:schemeClr val="accent1"/>
                </a:solidFill>
              </a:rPr>
              <a:t>Direct</a:t>
            </a:r>
            <a:r>
              <a:rPr lang="en-GB" sz="2400" dirty="0"/>
              <a:t> supervisor observation/involvement, able to provide immediate direction or assistance</a:t>
            </a:r>
          </a:p>
          <a:p>
            <a:r>
              <a:rPr lang="en-GB" sz="2400" b="1" dirty="0"/>
              <a:t>Level 2a</a:t>
            </a:r>
            <a:r>
              <a:rPr lang="en-GB" sz="2400" dirty="0"/>
              <a:t>: Supervisor on the ‘</a:t>
            </a:r>
            <a:r>
              <a:rPr lang="en-GB" sz="2400" u="sng" dirty="0">
                <a:solidFill>
                  <a:schemeClr val="accent1"/>
                </a:solidFill>
              </a:rPr>
              <a:t>shop-floor</a:t>
            </a:r>
            <a:r>
              <a:rPr lang="en-GB" sz="2400" dirty="0"/>
              <a:t>’ (e.g. ED, theatres, AMU, ICU), monitoring at regular intervals</a:t>
            </a:r>
          </a:p>
          <a:p>
            <a:r>
              <a:rPr lang="en-GB" sz="2400" b="1" dirty="0"/>
              <a:t>Level 2b</a:t>
            </a:r>
            <a:r>
              <a:rPr lang="en-GB" sz="2400" dirty="0"/>
              <a:t>: Supervisor </a:t>
            </a:r>
            <a:r>
              <a:rPr lang="en-GB" sz="2400" u="sng" dirty="0">
                <a:solidFill>
                  <a:schemeClr val="accent1"/>
                </a:solidFill>
              </a:rPr>
              <a:t>within hospital </a:t>
            </a:r>
            <a:r>
              <a:rPr lang="en-GB" sz="2400" dirty="0"/>
              <a:t>for queries, able to provide prompt direction or assistance and trainee knows reliably when to ask for help</a:t>
            </a:r>
            <a:endParaRPr lang="en-GB" dirty="0"/>
          </a:p>
          <a:p>
            <a:r>
              <a:rPr lang="en-GB" dirty="0"/>
              <a:t>Level 3: Supervisor ‘on call’ </a:t>
            </a:r>
            <a:r>
              <a:rPr lang="en-GB" u="sng" dirty="0">
                <a:solidFill>
                  <a:schemeClr val="accent1"/>
                </a:solidFill>
              </a:rPr>
              <a:t>from home </a:t>
            </a:r>
            <a:r>
              <a:rPr lang="en-GB" dirty="0"/>
              <a:t>for queries, can provide directions via phone and can attend the bedside if required to provide direct supervision</a:t>
            </a:r>
          </a:p>
          <a:p>
            <a:r>
              <a:rPr lang="en-GB" dirty="0"/>
              <a:t>Level 4: Would be able to manage with no supervisor involvement (all trainees’ practice with a consultant taking overall clinical responsibility)</a:t>
            </a:r>
          </a:p>
        </p:txBody>
      </p:sp>
    </p:spTree>
    <p:extLst>
      <p:ext uri="{BB962C8B-B14F-4D97-AF65-F5344CB8AC3E}">
        <p14:creationId xmlns:p14="http://schemas.microsoft.com/office/powerpoint/2010/main" val="640739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F38B-C29A-C9C5-6437-A5402194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291548"/>
            <a:ext cx="8915402" cy="795130"/>
          </a:xfrm>
        </p:spPr>
        <p:txBody>
          <a:bodyPr/>
          <a:lstStyle/>
          <a:p>
            <a:r>
              <a:rPr lang="en-GB" dirty="0"/>
              <a:t>           How to Prepare for ARCP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ED7D2-40AD-A390-AE92-331EA473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914400"/>
            <a:ext cx="11728174" cy="5918442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750"/>
              </a:spcAft>
              <a:buNone/>
            </a:pPr>
            <a:r>
              <a:rPr lang="en-GB" sz="25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Good preparation is key to a successful ARCP. Tips to achieving this are:</a:t>
            </a:r>
            <a:endParaRPr lang="en-GB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750"/>
              </a:spcAft>
            </a:pPr>
            <a:r>
              <a:rPr lang="en-GB" sz="29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1:</a:t>
            </a:r>
            <a:r>
              <a:rPr lang="en-GB" sz="2900" b="1" dirty="0">
                <a:latin typeface="Arial" panose="020B0604020202020204" pitchFamily="34" charset="0"/>
                <a:cs typeface="Arial" panose="020B0604020202020204" pitchFamily="34" charset="0"/>
              </a:rPr>
              <a:t> Know what is expected of you now 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– Read ARCP Decision Aid, Curriculum, End of placement/ ESR forms</a:t>
            </a:r>
          </a:p>
          <a:p>
            <a:pPr>
              <a:spcAft>
                <a:spcPts val="750"/>
              </a:spcAft>
            </a:pPr>
            <a:r>
              <a:rPr lang="en-GB" sz="2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2:</a:t>
            </a:r>
            <a:r>
              <a:rPr lang="en-GB" sz="2900" b="1" dirty="0">
                <a:latin typeface="Arial" panose="020B0604020202020204" pitchFamily="34" charset="0"/>
                <a:cs typeface="Arial" panose="020B0604020202020204" pitchFamily="34" charset="0"/>
              </a:rPr>
              <a:t> Keep e-portfolio up-to-date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:  Aim MINIMUM </a:t>
            </a:r>
            <a:r>
              <a:rPr lang="en-GB" sz="2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9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wpba</a:t>
            </a:r>
            <a:r>
              <a:rPr lang="en-GB" sz="2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week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. Trainees that struggled at ARCP showed evidence of poor portfolio/supervisor engagement all year.</a:t>
            </a:r>
            <a:endParaRPr lang="en-GB" sz="2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Aft>
                <a:spcPts val="750"/>
              </a:spcAft>
            </a:pPr>
            <a:r>
              <a:rPr lang="en-GB" sz="29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3: Meet with your ES and CSs throughout the year and ensure </a:t>
            </a:r>
            <a:r>
              <a:rPr lang="en-GB" sz="29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meetings are documented </a:t>
            </a:r>
            <a:r>
              <a:rPr lang="en-GB" sz="29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GB" sz="29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eportfolio</a:t>
            </a:r>
            <a:r>
              <a:rPr lang="en-GB" sz="29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Run through ARCP </a:t>
            </a:r>
            <a:r>
              <a:rPr lang="en-GB" sz="29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Requirements Table</a:t>
            </a:r>
            <a:r>
              <a:rPr lang="en-GB" sz="29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together so you can plan what you </a:t>
            </a:r>
            <a:r>
              <a:rPr lang="en-GB" sz="29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have left to do</a:t>
            </a:r>
            <a:endParaRPr lang="en-GB" sz="2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Aft>
                <a:spcPts val="750"/>
              </a:spcAft>
            </a:pPr>
            <a:r>
              <a:rPr lang="en-GB" sz="29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4: Plan your </a:t>
            </a:r>
            <a:r>
              <a:rPr lang="en-GB" sz="29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Faculty Reports </a:t>
            </a:r>
            <a:r>
              <a:rPr lang="en-GB" sz="29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(FEG/ MTR/ MCR) and MSFs </a:t>
            </a:r>
            <a:r>
              <a:rPr lang="en-GB" sz="29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early: Month 3-4</a:t>
            </a:r>
          </a:p>
          <a:p>
            <a:pPr algn="l">
              <a:spcAft>
                <a:spcPts val="750"/>
              </a:spcAft>
            </a:pPr>
            <a:r>
              <a:rPr lang="en-GB" sz="2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5</a:t>
            </a:r>
            <a:r>
              <a:rPr lang="en-GB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29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CS End of Placement meetings </a:t>
            </a:r>
            <a:r>
              <a:rPr lang="en-GB" sz="2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review </a:t>
            </a:r>
            <a:r>
              <a:rPr lang="en-GB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month 5</a:t>
            </a:r>
            <a:r>
              <a:rPr lang="en-GB" sz="2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book meeting early</a:t>
            </a:r>
          </a:p>
          <a:p>
            <a:pPr algn="l">
              <a:spcAft>
                <a:spcPts val="750"/>
              </a:spcAft>
            </a:pPr>
            <a:r>
              <a:rPr lang="en-GB" sz="2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6: ES needs CS report, MSF and Faculty Reports completed before final </a:t>
            </a:r>
            <a:r>
              <a:rPr lang="en-GB" sz="2900" dirty="0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 of Year ES </a:t>
            </a:r>
            <a:r>
              <a:rPr lang="en-GB" sz="2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meeting, to do ES Report: THE key document that ARCP panel use.</a:t>
            </a:r>
          </a:p>
          <a:p>
            <a:pPr algn="l">
              <a:spcAft>
                <a:spcPts val="750"/>
              </a:spcAft>
            </a:pPr>
            <a:r>
              <a:rPr lang="en-GB" sz="2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6:</a:t>
            </a:r>
            <a:r>
              <a:rPr lang="en-GB" sz="29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 R part B, WSOP declaration- </a:t>
            </a:r>
            <a:r>
              <a:rPr lang="en-GB" sz="2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Signed WSOP forms for any paid or unpaid work done outside of your ACCS rotation. Complete and upload copies to </a:t>
            </a:r>
            <a:r>
              <a:rPr lang="en-GB" sz="2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eportfolio</a:t>
            </a:r>
            <a:r>
              <a:rPr lang="en-GB" sz="2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ARCP folder</a:t>
            </a:r>
          </a:p>
          <a:p>
            <a:pPr algn="l">
              <a:spcAft>
                <a:spcPts val="750"/>
              </a:spcAft>
            </a:pPr>
            <a:r>
              <a:rPr lang="en-GB" sz="29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7</a:t>
            </a:r>
            <a:r>
              <a:rPr lang="en-GB" sz="29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29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Completed reports </a:t>
            </a:r>
            <a:r>
              <a:rPr lang="en-GB" sz="29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eportfolio</a:t>
            </a:r>
            <a:r>
              <a:rPr lang="en-GB" sz="29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 an </a:t>
            </a:r>
            <a:r>
              <a:rPr lang="en-GB" sz="29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ARCP folder with evidence needs to be</a:t>
            </a:r>
            <a:r>
              <a:rPr lang="en-GB" sz="29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review before</a:t>
            </a:r>
            <a:r>
              <a:rPr lang="en-GB" sz="29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deadline </a:t>
            </a:r>
            <a:r>
              <a:rPr lang="en-GB" sz="2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GB" sz="29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9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en-GB" sz="29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DAYS </a:t>
            </a:r>
            <a:r>
              <a:rPr lang="en-GB" sz="29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before</a:t>
            </a:r>
            <a:r>
              <a:rPr lang="en-GB" sz="29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ARCP</a:t>
            </a:r>
            <a:r>
              <a:rPr lang="en-GB" sz="29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GB" sz="29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 days for Form R</a:t>
            </a:r>
            <a:r>
              <a:rPr lang="en-GB" sz="29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D653F-FDCC-9479-374C-30C34A114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517" y="25158"/>
            <a:ext cx="2159483" cy="13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1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12">
            <a:extLst>
              <a:ext uri="{FF2B5EF4-FFF2-40B4-BE49-F238E27FC236}">
                <a16:creationId xmlns:a16="http://schemas.microsoft.com/office/drawing/2014/main" id="{1438D575-BA94-4825-9EAA-6AB4FC076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8AD42FA4-1D13-4494-93FD-6BF20CDE6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0350DC-8A96-4C2A-3DEC-897427082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707" y="1758462"/>
            <a:ext cx="6904893" cy="5128845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409E63-3886-7E4E-32C9-F7FA47CA4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1"/>
            <a:ext cx="4982304" cy="6705600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6" name="Picture 16">
            <a:extLst>
              <a:ext uri="{FF2B5EF4-FFF2-40B4-BE49-F238E27FC236}">
                <a16:creationId xmlns:a16="http://schemas.microsoft.com/office/drawing/2014/main" id="{97727D90-AE2C-4C94-9C0E-DD21CA438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6FB25D-6816-D217-CC74-6F619566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708" y="717452"/>
            <a:ext cx="5275384" cy="2426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cap="none" dirty="0"/>
              <a:t>www.accs.ac.uk</a:t>
            </a:r>
          </a:p>
        </p:txBody>
      </p:sp>
    </p:spTree>
    <p:extLst>
      <p:ext uri="{BB962C8B-B14F-4D97-AF65-F5344CB8AC3E}">
        <p14:creationId xmlns:p14="http://schemas.microsoft.com/office/powerpoint/2010/main" val="2312459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DC84E-957A-ED9F-4D70-5AD5B49C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00794"/>
          </a:xfrm>
        </p:spPr>
        <p:txBody>
          <a:bodyPr>
            <a:normAutofit fontScale="90000"/>
          </a:bodyPr>
          <a:lstStyle/>
          <a:p>
            <a:r>
              <a:rPr lang="en-GB" dirty="0"/>
              <a:t>End of year Supervisory report (ESR/ESSR)- </a:t>
            </a:r>
            <a:r>
              <a:rPr lang="en-GB" cap="none" dirty="0"/>
              <a:t>excerpt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47B874-D7BF-FBBA-740F-AD948657C3E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1238865"/>
            <a:ext cx="9411911" cy="54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56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ADDA-A499-44A3-A0E3-6AF04007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Supervisor meeting: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0C049-E080-07B2-219F-4F42539AC5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Embedded in EM and IM </a:t>
            </a:r>
            <a:r>
              <a:rPr lang="en-GB" dirty="0" err="1"/>
              <a:t>eportfolios</a:t>
            </a:r>
            <a:r>
              <a:rPr lang="en-GB" dirty="0"/>
              <a:t>, not LLP yet</a:t>
            </a:r>
          </a:p>
          <a:p>
            <a:r>
              <a:rPr lang="en-GB" dirty="0"/>
              <a:t>ACCS WALES CS and ES meeting templates on AWSEM website- mapped to curriculum</a:t>
            </a:r>
          </a:p>
          <a:p>
            <a:r>
              <a:rPr lang="en-GB" dirty="0"/>
              <a:t>www.awsem.co.uk/accs </a:t>
            </a:r>
          </a:p>
        </p:txBody>
      </p:sp>
    </p:spTree>
    <p:extLst>
      <p:ext uri="{BB962C8B-B14F-4D97-AF65-F5344CB8AC3E}">
        <p14:creationId xmlns:p14="http://schemas.microsoft.com/office/powerpoint/2010/main" val="1779311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6BF26E-26BC-68E1-B43B-DF6E4FDE6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24" y="4437555"/>
            <a:ext cx="3276676" cy="24204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6BD4A-25A2-77BC-61B3-35CDEA539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5" y="781877"/>
            <a:ext cx="10317728" cy="583095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August</a:t>
            </a:r>
            <a:r>
              <a:rPr lang="en-GB" dirty="0"/>
              <a:t>:  HB and department Inductions</a:t>
            </a:r>
          </a:p>
          <a:p>
            <a:pPr marL="0" indent="0">
              <a:buNone/>
            </a:pPr>
            <a:r>
              <a:rPr lang="en-GB" dirty="0"/>
              <a:t>                    Mandatory Training</a:t>
            </a:r>
          </a:p>
          <a:p>
            <a:pPr marL="0" indent="0">
              <a:buNone/>
            </a:pPr>
            <a:r>
              <a:rPr lang="en-GB" dirty="0"/>
              <a:t>                    Register with parent Royal College/ Set up e-portfolio account</a:t>
            </a:r>
          </a:p>
          <a:p>
            <a:pPr marL="0" indent="0">
              <a:buNone/>
            </a:pPr>
            <a:r>
              <a:rPr lang="en-GB" dirty="0"/>
              <a:t>                    Make contact with your CS and ES and arrange an initial meeting. Document all  </a:t>
            </a:r>
          </a:p>
          <a:p>
            <a:pPr marL="0" indent="0">
              <a:buNone/>
            </a:pPr>
            <a:r>
              <a:rPr lang="en-GB" dirty="0"/>
              <a:t>                    meetings on </a:t>
            </a:r>
            <a:r>
              <a:rPr lang="en-GB" dirty="0" err="1"/>
              <a:t>eportfolio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      Book study leave/annual leave for placement/ year, </a:t>
            </a:r>
            <a:r>
              <a:rPr lang="en-GB" dirty="0" err="1"/>
              <a:t>incl</a:t>
            </a:r>
            <a:r>
              <a:rPr lang="en-GB" dirty="0"/>
              <a:t> exam leave and ACCS Study</a:t>
            </a:r>
          </a:p>
          <a:p>
            <a:pPr marL="0" indent="0">
              <a:buNone/>
            </a:pPr>
            <a:r>
              <a:rPr lang="en-GB" dirty="0"/>
              <a:t>                    Days</a:t>
            </a:r>
          </a:p>
          <a:p>
            <a:r>
              <a:rPr lang="en-GB" b="1" dirty="0">
                <a:solidFill>
                  <a:srgbClr val="FF0000"/>
                </a:solidFill>
              </a:rPr>
              <a:t>Sept</a:t>
            </a:r>
            <a:r>
              <a:rPr lang="en-GB" dirty="0"/>
              <a:t>:       ACCS Wales Induction- complete online pre-reading &amp; attend in person</a:t>
            </a:r>
          </a:p>
          <a:p>
            <a:r>
              <a:rPr lang="en-GB" b="1" dirty="0">
                <a:solidFill>
                  <a:srgbClr val="FF0000"/>
                </a:solidFill>
              </a:rPr>
              <a:t>October</a:t>
            </a:r>
            <a:r>
              <a:rPr lang="en-GB" dirty="0"/>
              <a:t>: Mid-point placement with CS.</a:t>
            </a:r>
          </a:p>
          <a:p>
            <a:pPr marL="0" indent="0">
              <a:buNone/>
            </a:pPr>
            <a:r>
              <a:rPr lang="en-GB" dirty="0"/>
              <a:t>                     Generate MSF with ES, and Faculty Report with CS* (MTR or MCR or FEG)</a:t>
            </a:r>
          </a:p>
          <a:p>
            <a:pPr marL="0" indent="0">
              <a:buNone/>
            </a:pPr>
            <a:r>
              <a:rPr lang="en-GB" dirty="0"/>
              <a:t>                      21</a:t>
            </a:r>
            <a:r>
              <a:rPr lang="en-GB" baseline="30000" dirty="0"/>
              <a:t>st</a:t>
            </a:r>
            <a:r>
              <a:rPr lang="en-GB" dirty="0"/>
              <a:t> Cardiology study day</a:t>
            </a:r>
          </a:p>
          <a:p>
            <a:pPr marL="0" indent="0">
              <a:buNone/>
            </a:pPr>
            <a:r>
              <a:rPr lang="en-GB" dirty="0"/>
              <a:t>          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DECF6-4087-D8BF-30DF-7EB9FEB0B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145774"/>
            <a:ext cx="8915402" cy="808383"/>
          </a:xfrm>
        </p:spPr>
        <p:txBody>
          <a:bodyPr/>
          <a:lstStyle/>
          <a:p>
            <a:r>
              <a:rPr lang="en-GB" b="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of an ACCS trainee calendar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0BACD-0BB1-FBB9-441D-8B5480E34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991" y="145774"/>
            <a:ext cx="3008244" cy="19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5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3CAD-A6A1-A4D9-B21B-AC4DDEC7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413F-B178-C243-4B8E-10F988430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40DF836-7154-ED62-060D-F92FB34C9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808"/>
          <a:stretch/>
        </p:blipFill>
        <p:spPr>
          <a:xfrm>
            <a:off x="136187" y="106680"/>
            <a:ext cx="1188720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97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DC05-3582-91B5-75D9-26B15593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638299" y="265042"/>
            <a:ext cx="8915402" cy="5300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7C26C-BF86-AF27-DB77-26CAFEAA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5" y="247712"/>
            <a:ext cx="11767931" cy="634524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November</a:t>
            </a:r>
            <a:r>
              <a:rPr lang="en-GB" dirty="0"/>
              <a:t>: 7th - QI Study Day  (virtual, HEIW)</a:t>
            </a:r>
          </a:p>
          <a:p>
            <a:pPr marL="0" indent="0">
              <a:buNone/>
            </a:pPr>
            <a:r>
              <a:rPr lang="en-GB" dirty="0"/>
              <a:t>                         18th SW &amp; NW Respiratory Study days</a:t>
            </a:r>
          </a:p>
          <a:p>
            <a:r>
              <a:rPr lang="en-GB" b="1" dirty="0">
                <a:solidFill>
                  <a:srgbClr val="FF0000"/>
                </a:solidFill>
              </a:rPr>
              <a:t>December</a:t>
            </a:r>
            <a:r>
              <a:rPr lang="en-GB" dirty="0"/>
              <a:t>:  2nd NW Diagnostics Study day</a:t>
            </a:r>
          </a:p>
          <a:p>
            <a:pPr marL="0" indent="0">
              <a:buNone/>
            </a:pPr>
            <a:r>
              <a:rPr lang="en-GB" dirty="0"/>
              <a:t>                          12</a:t>
            </a:r>
            <a:r>
              <a:rPr lang="en-GB" baseline="30000" dirty="0"/>
              <a:t>th</a:t>
            </a:r>
            <a:r>
              <a:rPr lang="en-GB" dirty="0"/>
              <a:t> SW  Diagnostics Study day</a:t>
            </a:r>
          </a:p>
          <a:p>
            <a:r>
              <a:rPr lang="en-GB" b="1" dirty="0">
                <a:solidFill>
                  <a:srgbClr val="FF0000"/>
                </a:solidFill>
              </a:rPr>
              <a:t>January</a:t>
            </a:r>
            <a:r>
              <a:rPr lang="en-GB" dirty="0"/>
              <a:t>:      ** End of Placement Meeting with CS**</a:t>
            </a:r>
          </a:p>
          <a:p>
            <a:pPr marL="0" indent="0">
              <a:buNone/>
            </a:pPr>
            <a:r>
              <a:rPr lang="en-GB" dirty="0"/>
              <a:t>                         *   Mid year meeting with ES * </a:t>
            </a:r>
          </a:p>
          <a:p>
            <a:pPr marL="0" indent="0">
              <a:buNone/>
            </a:pPr>
            <a:r>
              <a:rPr lang="en-GB" dirty="0"/>
              <a:t>                         30</a:t>
            </a:r>
            <a:r>
              <a:rPr lang="en-GB" baseline="30000" dirty="0"/>
              <a:t>th</a:t>
            </a:r>
            <a:r>
              <a:rPr lang="en-GB" dirty="0"/>
              <a:t> SW &amp; NW Management Study day</a:t>
            </a:r>
          </a:p>
          <a:p>
            <a:r>
              <a:rPr lang="en-GB" b="1" dirty="0">
                <a:solidFill>
                  <a:srgbClr val="FF0000"/>
                </a:solidFill>
              </a:rPr>
              <a:t>February</a:t>
            </a:r>
            <a:r>
              <a:rPr lang="en-GB" dirty="0"/>
              <a:t>:   ** Initial new CS meeting**</a:t>
            </a:r>
          </a:p>
          <a:p>
            <a:pPr marL="0" indent="0">
              <a:buNone/>
            </a:pPr>
            <a:r>
              <a:rPr lang="en-GB" dirty="0"/>
              <a:t>                         NW USS Skills day</a:t>
            </a:r>
          </a:p>
          <a:p>
            <a:r>
              <a:rPr lang="en-GB" b="1" dirty="0">
                <a:solidFill>
                  <a:srgbClr val="FF0000"/>
                </a:solidFill>
              </a:rPr>
              <a:t>March</a:t>
            </a:r>
            <a:r>
              <a:rPr lang="en-GB" dirty="0"/>
              <a:t>:       3</a:t>
            </a:r>
            <a:r>
              <a:rPr lang="en-GB" baseline="30000" dirty="0"/>
              <a:t>rd</a:t>
            </a:r>
            <a:r>
              <a:rPr lang="en-GB" dirty="0"/>
              <a:t> NW &amp; SW Shock and Sepsis Study days</a:t>
            </a:r>
          </a:p>
          <a:p>
            <a:r>
              <a:rPr lang="en-GB" b="1" dirty="0">
                <a:solidFill>
                  <a:srgbClr val="FF0000"/>
                </a:solidFill>
              </a:rPr>
              <a:t>April</a:t>
            </a:r>
            <a:r>
              <a:rPr lang="en-GB" dirty="0"/>
              <a:t>:          7</a:t>
            </a:r>
            <a:r>
              <a:rPr lang="en-GB" baseline="30000" dirty="0"/>
              <a:t>th</a:t>
            </a:r>
            <a:r>
              <a:rPr lang="en-GB" dirty="0"/>
              <a:t> NW &amp; SW Critical Care Study days            </a:t>
            </a:r>
          </a:p>
          <a:p>
            <a:pPr marL="0" indent="0">
              <a:buNone/>
            </a:pPr>
            <a:r>
              <a:rPr lang="en-GB" dirty="0"/>
              <a:t>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1D634-D0B0-600B-9552-A3970A3BA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526" y="138434"/>
            <a:ext cx="2881430" cy="2073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F099BD-68BB-D0C9-4629-3B09C4183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46105"/>
            <a:ext cx="3315286" cy="2230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EBC559-5384-A5A3-45B9-F97BB2E3C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914" y="4758323"/>
            <a:ext cx="2981325" cy="1572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8FC4C3-D0F8-8E13-35BC-77597EDA3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278" y="1287746"/>
            <a:ext cx="29813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94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4459-655E-F0B0-DDC3-6DBDFA848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304800"/>
            <a:ext cx="11714922" cy="212035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3777F-C38B-1B86-1C3D-76188A07C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636104"/>
            <a:ext cx="11714922" cy="6082748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May</a:t>
            </a:r>
            <a:r>
              <a:rPr lang="en-GB" dirty="0"/>
              <a:t>:            ** Pre- ARCP planning meeting with ES **</a:t>
            </a:r>
          </a:p>
          <a:p>
            <a:pPr marL="0" indent="0">
              <a:buNone/>
            </a:pPr>
            <a:r>
              <a:rPr lang="en-GB" dirty="0"/>
              <a:t>                         ** Send out MSF and Faculty reports (FEG, MTR, MCR)**</a:t>
            </a:r>
          </a:p>
          <a:p>
            <a:pPr marL="0" indent="0">
              <a:buNone/>
            </a:pPr>
            <a:r>
              <a:rPr lang="en-GB" dirty="0"/>
              <a:t>                         ** Confirm meeting date with ES and CS for end of year sign-off in June**</a:t>
            </a:r>
          </a:p>
          <a:p>
            <a:r>
              <a:rPr lang="en-GB" b="1" dirty="0">
                <a:solidFill>
                  <a:srgbClr val="FF0000"/>
                </a:solidFill>
              </a:rPr>
              <a:t>June</a:t>
            </a:r>
            <a:r>
              <a:rPr lang="en-GB" dirty="0"/>
              <a:t>:           4</a:t>
            </a:r>
            <a:r>
              <a:rPr lang="en-GB" baseline="30000" dirty="0"/>
              <a:t>th</a:t>
            </a:r>
            <a:r>
              <a:rPr lang="en-GB" dirty="0"/>
              <a:t> NW &amp; SW Trauma Study Days</a:t>
            </a:r>
          </a:p>
          <a:p>
            <a:pPr marL="0" indent="0">
              <a:buNone/>
            </a:pPr>
            <a:r>
              <a:rPr lang="en-GB" dirty="0"/>
              <a:t>                         Complete outstanding LOs</a:t>
            </a:r>
          </a:p>
          <a:p>
            <a:pPr marL="0" indent="0">
              <a:buNone/>
            </a:pPr>
            <a:r>
              <a:rPr lang="en-GB" dirty="0"/>
              <a:t>                         ** End of Placement CS meeting**</a:t>
            </a:r>
          </a:p>
          <a:p>
            <a:pPr marL="0" indent="0">
              <a:buNone/>
            </a:pPr>
            <a:r>
              <a:rPr lang="en-GB" dirty="0"/>
              <a:t>                         ** End of year ES meeting- ACCS ESR**</a:t>
            </a:r>
          </a:p>
          <a:p>
            <a:pPr marL="0" indent="0">
              <a:buNone/>
            </a:pPr>
            <a:r>
              <a:rPr lang="en-GB" dirty="0"/>
              <a:t>                         ** Deadline to complete portfolio and submit </a:t>
            </a:r>
            <a:r>
              <a:rPr lang="en-GB" b="1" dirty="0">
                <a:solidFill>
                  <a:schemeClr val="accent4"/>
                </a:solidFill>
              </a:rPr>
              <a:t>Form R, incl. WSOP form</a:t>
            </a:r>
            <a:r>
              <a:rPr lang="en-GB" dirty="0"/>
              <a:t>**</a:t>
            </a:r>
          </a:p>
          <a:p>
            <a:r>
              <a:rPr lang="en-GB" b="1" dirty="0">
                <a:solidFill>
                  <a:srgbClr val="FF0000"/>
                </a:solidFill>
              </a:rPr>
              <a:t>July</a:t>
            </a:r>
            <a:r>
              <a:rPr lang="en-GB" dirty="0"/>
              <a:t>:            </a:t>
            </a:r>
            <a:r>
              <a:rPr lang="en-GB" sz="1800" b="1" dirty="0">
                <a:solidFill>
                  <a:srgbClr val="FF0000"/>
                </a:solidFill>
              </a:rPr>
              <a:t>ARCP week</a:t>
            </a:r>
          </a:p>
          <a:p>
            <a:pPr marL="0" indent="0">
              <a:buNone/>
            </a:pPr>
            <a:r>
              <a:rPr lang="en-GB" dirty="0"/>
              <a:t>                        Acknowledge receipt of ARCP outcome on portfolio*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89AF3-296F-EDEF-003B-ADA3BB7B7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530" y="139148"/>
            <a:ext cx="2862470" cy="3289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A69433-794B-0C70-6638-CE7C7293C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998" y="4276578"/>
            <a:ext cx="4919002" cy="244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25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E0BF-EF78-609E-7257-2EB0199E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14043"/>
          </a:xfrm>
        </p:spPr>
        <p:txBody>
          <a:bodyPr/>
          <a:lstStyle/>
          <a:p>
            <a:r>
              <a:rPr lang="en-GB" dirty="0"/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C044B-9E8D-26BE-50E0-6705B239EE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32560"/>
            <a:ext cx="10363826" cy="4358639"/>
          </a:xfrm>
        </p:spPr>
        <p:txBody>
          <a:bodyPr>
            <a:normAutofit fontScale="92500" lnSpcReduction="10000"/>
          </a:bodyPr>
          <a:lstStyle/>
          <a:p>
            <a:r>
              <a:rPr lang="en-GB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Immerse yourself in each specialty</a:t>
            </a:r>
          </a:p>
          <a:p>
            <a:r>
              <a:rPr lang="en-GB" sz="2400" cap="none" dirty="0">
                <a:latin typeface="Arial" panose="020B0604020202020204" pitchFamily="34" charset="0"/>
                <a:cs typeface="Arial" panose="020B0604020202020204" pitchFamily="34" charset="0"/>
              </a:rPr>
              <a:t>Be curious</a:t>
            </a:r>
          </a:p>
          <a:p>
            <a:r>
              <a:rPr lang="en-GB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Take responsibility for arranging Supervisor meetings, asking for assessments, asking for feedback and keeping your </a:t>
            </a:r>
            <a:r>
              <a:rPr lang="en-GB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eportfolio</a:t>
            </a:r>
            <a:r>
              <a:rPr lang="en-GB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up to date</a:t>
            </a:r>
          </a:p>
          <a:p>
            <a:r>
              <a:rPr lang="en-GB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Develop Teamwork skills, learning from others, MDT working, develop leadership skills</a:t>
            </a:r>
          </a:p>
          <a:p>
            <a:r>
              <a:rPr lang="en-GB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Ask: peers, reps, </a:t>
            </a:r>
            <a:r>
              <a:rPr lang="en-GB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Supervisors,Site</a:t>
            </a:r>
            <a:r>
              <a:rPr lang="en-GB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Lead, Specialty Lead, TPD, Liz B, </a:t>
            </a:r>
            <a:r>
              <a:rPr lang="en-GB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HoS</a:t>
            </a:r>
            <a:endParaRPr lang="en-GB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cap="none" dirty="0">
                <a:latin typeface="Arial" panose="020B0604020202020204" pitchFamily="34" charset="0"/>
                <a:cs typeface="Arial" panose="020B0604020202020204" pitchFamily="34" charset="0"/>
              </a:rPr>
              <a:t>HEIW-PSU</a:t>
            </a:r>
          </a:p>
          <a:p>
            <a:r>
              <a:rPr lang="en-GB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GB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mgmt</a:t>
            </a:r>
            <a:r>
              <a:rPr lang="en-GB" sz="2400" cap="none" dirty="0">
                <a:latin typeface="Arial" panose="020B0604020202020204" pitchFamily="34" charset="0"/>
                <a:cs typeface="Arial" panose="020B0604020202020204" pitchFamily="34" charset="0"/>
              </a:rPr>
              <a:t>: life events and exams</a:t>
            </a:r>
          </a:p>
          <a:p>
            <a:endParaRPr lang="en-GB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1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 descr="A group of people putting their hands together&#10;&#10;Description automatically generated">
            <a:extLst>
              <a:ext uri="{FF2B5EF4-FFF2-40B4-BE49-F238E27FC236}">
                <a16:creationId xmlns:a16="http://schemas.microsoft.com/office/drawing/2014/main" id="{D7367250-DEB8-D766-2274-CE28E525D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85636"/>
            <a:ext cx="5288706" cy="670306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4023CE-4339-2469-28A1-FBDBAA7A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638299" y="640081"/>
            <a:ext cx="8915402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F0FF38-0627-A3DA-5E76-64F1C340F074}"/>
              </a:ext>
            </a:extLst>
          </p:cNvPr>
          <p:cNvSpPr/>
          <p:nvPr/>
        </p:nvSpPr>
        <p:spPr>
          <a:xfrm>
            <a:off x="342901" y="410818"/>
            <a:ext cx="2161760" cy="1351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Ash Basu</a:t>
            </a:r>
          </a:p>
          <a:p>
            <a:pPr algn="ctr"/>
            <a:r>
              <a:rPr lang="en-GB" b="1" dirty="0" err="1">
                <a:solidFill>
                  <a:schemeClr val="tx1"/>
                </a:solidFill>
              </a:rPr>
              <a:t>HoS</a:t>
            </a:r>
            <a:r>
              <a:rPr lang="en-GB" dirty="0">
                <a:solidFill>
                  <a:schemeClr val="tx1"/>
                </a:solidFill>
              </a:rPr>
              <a:t> ACCS &amp; EM,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ED Consultant, Wrexham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020BA6-1DE5-3E4F-8B12-F65A44525C2F}"/>
              </a:ext>
            </a:extLst>
          </p:cNvPr>
          <p:cNvSpPr/>
          <p:nvPr/>
        </p:nvSpPr>
        <p:spPr>
          <a:xfrm>
            <a:off x="342901" y="2139820"/>
            <a:ext cx="2214150" cy="1351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Liz Babbage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Specialty Training Manager, HEIW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620C29-C6C2-12D1-9FB6-C596DF2ACF02}"/>
              </a:ext>
            </a:extLst>
          </p:cNvPr>
          <p:cNvSpPr/>
          <p:nvPr/>
        </p:nvSpPr>
        <p:spPr>
          <a:xfrm>
            <a:off x="342901" y="4012514"/>
            <a:ext cx="2586038" cy="1060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Louise Allman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TPD</a:t>
            </a:r>
            <a:r>
              <a:rPr lang="en-GB" dirty="0">
                <a:solidFill>
                  <a:schemeClr val="tx1"/>
                </a:solidFill>
              </a:rPr>
              <a:t> ACCS </a:t>
            </a:r>
            <a:r>
              <a:rPr lang="en-GB" dirty="0" err="1">
                <a:solidFill>
                  <a:schemeClr val="tx1"/>
                </a:solidFill>
              </a:rPr>
              <a:t>yrs</a:t>
            </a:r>
            <a:r>
              <a:rPr lang="en-GB" dirty="0">
                <a:solidFill>
                  <a:schemeClr val="tx1"/>
                </a:solidFill>
              </a:rPr>
              <a:t> 1 &amp; 2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Anaes Consultant ABUHB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295106-EB95-6655-25AC-FE452E416C5F}"/>
              </a:ext>
            </a:extLst>
          </p:cNvPr>
          <p:cNvSpPr/>
          <p:nvPr/>
        </p:nvSpPr>
        <p:spPr>
          <a:xfrm>
            <a:off x="3036513" y="574725"/>
            <a:ext cx="2161969" cy="118149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Craig Planello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EM &amp; Education Lead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POW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9EFEB5-1FD3-CF3A-D49A-27ECF499CCDD}"/>
              </a:ext>
            </a:extLst>
          </p:cNvPr>
          <p:cNvSpPr/>
          <p:nvPr/>
        </p:nvSpPr>
        <p:spPr>
          <a:xfrm>
            <a:off x="3036514" y="2165021"/>
            <a:ext cx="2161968" cy="113149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Natalie Mincher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Anaes Lead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ABUHB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E2005-36DD-8CFD-0F31-5E3BACB2E11C}"/>
              </a:ext>
            </a:extLst>
          </p:cNvPr>
          <p:cNvSpPr/>
          <p:nvPr/>
        </p:nvSpPr>
        <p:spPr>
          <a:xfrm>
            <a:off x="3036513" y="3779448"/>
            <a:ext cx="2161968" cy="10050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John Hounsell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IM Lead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POW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4C324C-736A-819D-D684-4C62DB22D492}"/>
              </a:ext>
            </a:extLst>
          </p:cNvPr>
          <p:cNvSpPr/>
          <p:nvPr/>
        </p:nvSpPr>
        <p:spPr>
          <a:xfrm>
            <a:off x="3233530" y="599449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094579-33F8-C94E-1CF4-38C91B2CD894}"/>
              </a:ext>
            </a:extLst>
          </p:cNvPr>
          <p:cNvSpPr/>
          <p:nvPr/>
        </p:nvSpPr>
        <p:spPr>
          <a:xfrm>
            <a:off x="3036513" y="5380327"/>
            <a:ext cx="2161968" cy="100505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Sonia Sathe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ICM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Lead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POW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CEF1C1-5C6E-26F2-2DF0-27C4D032D8BE}"/>
              </a:ext>
            </a:extLst>
          </p:cNvPr>
          <p:cNvSpPr/>
          <p:nvPr/>
        </p:nvSpPr>
        <p:spPr>
          <a:xfrm>
            <a:off x="7725973" y="587757"/>
            <a:ext cx="1744904" cy="13566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Ash Basu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Wrexham Lead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15D641B-D888-8908-408F-B809FEF8CF9A}"/>
              </a:ext>
            </a:extLst>
          </p:cNvPr>
          <p:cNvSpPr/>
          <p:nvPr/>
        </p:nvSpPr>
        <p:spPr>
          <a:xfrm>
            <a:off x="9239234" y="1358054"/>
            <a:ext cx="2243133" cy="15131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Terry Collingwood </a:t>
            </a:r>
            <a:r>
              <a:rPr lang="en-GB" dirty="0">
                <a:solidFill>
                  <a:schemeClr val="tx1"/>
                </a:solidFill>
              </a:rPr>
              <a:t>YG Lead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Anaes Consultant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B0592D6-393A-CE57-EDCB-9D72B60FDDEB}"/>
              </a:ext>
            </a:extLst>
          </p:cNvPr>
          <p:cNvSpPr/>
          <p:nvPr/>
        </p:nvSpPr>
        <p:spPr>
          <a:xfrm>
            <a:off x="6144561" y="1511899"/>
            <a:ext cx="1870419" cy="124835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Craig Planello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POW Lead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764F1A-EA5E-6415-6C49-2B865D68B95D}"/>
              </a:ext>
            </a:extLst>
          </p:cNvPr>
          <p:cNvSpPr/>
          <p:nvPr/>
        </p:nvSpPr>
        <p:spPr>
          <a:xfrm>
            <a:off x="5590909" y="3296515"/>
            <a:ext cx="1975611" cy="12529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Natalie Mincher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ABUHB Lead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A89A9B-FFE9-9B87-54E8-92A232F92EBA}"/>
              </a:ext>
            </a:extLst>
          </p:cNvPr>
          <p:cNvSpPr/>
          <p:nvPr/>
        </p:nvSpPr>
        <p:spPr>
          <a:xfrm>
            <a:off x="6426931" y="4933192"/>
            <a:ext cx="2161967" cy="160087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Nathan Tweed </a:t>
            </a:r>
            <a:r>
              <a:rPr lang="en-GB" dirty="0">
                <a:solidFill>
                  <a:schemeClr val="tx1"/>
                </a:solidFill>
              </a:rPr>
              <a:t>Morriston Lead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Anaes Consultant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068514-ACE8-D003-AB76-421FB7FA1F80}"/>
              </a:ext>
            </a:extLst>
          </p:cNvPr>
          <p:cNvSpPr/>
          <p:nvPr/>
        </p:nvSpPr>
        <p:spPr>
          <a:xfrm>
            <a:off x="9754871" y="3209230"/>
            <a:ext cx="1975611" cy="14497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Lucy Cunnane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PCH Lead EM Consultant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CEB90A-48C8-4AEF-BAFF-2DAA755FB695}"/>
              </a:ext>
            </a:extLst>
          </p:cNvPr>
          <p:cNvSpPr/>
          <p:nvPr/>
        </p:nvSpPr>
        <p:spPr>
          <a:xfrm>
            <a:off x="8769153" y="4928665"/>
            <a:ext cx="1975611" cy="160087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Duncan Thomas </a:t>
            </a:r>
            <a:r>
              <a:rPr lang="en-GB" dirty="0">
                <a:solidFill>
                  <a:schemeClr val="tx1"/>
                </a:solidFill>
              </a:rPr>
              <a:t>UHW Lead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EM Consultant</a:t>
            </a: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930B23BC-DED4-8078-4934-FC2E6E8D65C7}"/>
              </a:ext>
            </a:extLst>
          </p:cNvPr>
          <p:cNvSpPr/>
          <p:nvPr/>
        </p:nvSpPr>
        <p:spPr>
          <a:xfrm>
            <a:off x="6993520" y="2165020"/>
            <a:ext cx="3209811" cy="26194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Hospital Site Trainee Reps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0F4849-2371-D9E5-5CF8-9682012D3797}"/>
              </a:ext>
            </a:extLst>
          </p:cNvPr>
          <p:cNvSpPr txBox="1"/>
          <p:nvPr/>
        </p:nvSpPr>
        <p:spPr>
          <a:xfrm>
            <a:off x="3182288" y="205393"/>
            <a:ext cx="18704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Specialty Leads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38D133-36BB-BF8B-95EF-4AE32F195598}"/>
              </a:ext>
            </a:extLst>
          </p:cNvPr>
          <p:cNvSpPr txBox="1"/>
          <p:nvPr/>
        </p:nvSpPr>
        <p:spPr>
          <a:xfrm>
            <a:off x="7503653" y="85636"/>
            <a:ext cx="25310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9900"/>
                </a:solidFill>
              </a:rPr>
              <a:t>   </a:t>
            </a:r>
            <a:r>
              <a:rPr lang="en-GB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Leads</a:t>
            </a:r>
          </a:p>
        </p:txBody>
      </p:sp>
    </p:spTree>
    <p:extLst>
      <p:ext uri="{BB962C8B-B14F-4D97-AF65-F5344CB8AC3E}">
        <p14:creationId xmlns:p14="http://schemas.microsoft.com/office/powerpoint/2010/main" val="379195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44C6D-E134-3CD0-3D2F-C4E1D9CD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8067993" cy="1239781"/>
          </a:xfrm>
        </p:spPr>
        <p:txBody>
          <a:bodyPr/>
          <a:lstStyle/>
          <a:p>
            <a:r>
              <a:rPr lang="en-GB" dirty="0"/>
              <a:t>trainee rep</a:t>
            </a:r>
            <a:r>
              <a:rPr lang="en-GB" sz="2000" b="1" dirty="0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D4500-FEF5-D6C2-5987-077E08E6FE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58298"/>
            <a:ext cx="10363826" cy="3952568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Aneurin Bevan:           </a:t>
            </a:r>
            <a:r>
              <a:rPr lang="en-GB" sz="2400" dirty="0">
                <a:solidFill>
                  <a:schemeClr val="tx2"/>
                </a:solidFill>
              </a:rPr>
              <a:t>Helena Pugh  </a:t>
            </a:r>
            <a:r>
              <a:rPr lang="en-GB" sz="2400" dirty="0"/>
              <a:t>              </a:t>
            </a:r>
            <a:r>
              <a:rPr lang="en-GB" dirty="0"/>
              <a:t>(EM ST2)</a:t>
            </a:r>
          </a:p>
          <a:p>
            <a:r>
              <a:rPr lang="en-GB" dirty="0">
                <a:solidFill>
                  <a:srgbClr val="00B0F0"/>
                </a:solidFill>
              </a:rPr>
              <a:t>Cardiff &amp; Vale:           </a:t>
            </a:r>
            <a:r>
              <a:rPr lang="en-GB" sz="2400" dirty="0" err="1">
                <a:solidFill>
                  <a:srgbClr val="00B0F0"/>
                </a:solidFill>
              </a:rPr>
              <a:t>oskar</a:t>
            </a:r>
            <a:r>
              <a:rPr lang="en-GB" sz="2400" dirty="0">
                <a:solidFill>
                  <a:srgbClr val="00B0F0"/>
                </a:solidFill>
              </a:rPr>
              <a:t> Mahony</a:t>
            </a:r>
            <a:r>
              <a:rPr lang="en-GB" sz="2400" dirty="0"/>
              <a:t>            </a:t>
            </a:r>
            <a:r>
              <a:rPr lang="en-GB" dirty="0"/>
              <a:t>(Anaes Ct2)</a:t>
            </a:r>
          </a:p>
          <a:p>
            <a:r>
              <a:rPr lang="en-GB" dirty="0">
                <a:solidFill>
                  <a:srgbClr val="7030A0"/>
                </a:solidFill>
              </a:rPr>
              <a:t>Morriston:                 </a:t>
            </a:r>
            <a:r>
              <a:rPr lang="en-GB" sz="2400" dirty="0">
                <a:solidFill>
                  <a:srgbClr val="7030A0"/>
                </a:solidFill>
              </a:rPr>
              <a:t>Luca Galvani              </a:t>
            </a:r>
            <a:r>
              <a:rPr lang="en-GB" sz="2400" dirty="0"/>
              <a:t> </a:t>
            </a:r>
            <a:r>
              <a:rPr lang="en-GB" dirty="0"/>
              <a:t>(</a:t>
            </a:r>
            <a:r>
              <a:rPr lang="en-GB" dirty="0" err="1"/>
              <a:t>anaes</a:t>
            </a:r>
            <a:r>
              <a:rPr lang="en-GB" dirty="0"/>
              <a:t> CT2)</a:t>
            </a:r>
          </a:p>
          <a:p>
            <a:r>
              <a:rPr lang="en-GB" dirty="0">
                <a:solidFill>
                  <a:srgbClr val="00B050"/>
                </a:solidFill>
              </a:rPr>
              <a:t>Princess of </a:t>
            </a:r>
            <a:r>
              <a:rPr lang="en-GB" dirty="0" err="1">
                <a:solidFill>
                  <a:srgbClr val="00B050"/>
                </a:solidFill>
              </a:rPr>
              <a:t>wales</a:t>
            </a:r>
            <a:r>
              <a:rPr lang="en-GB" dirty="0">
                <a:solidFill>
                  <a:srgbClr val="00B050"/>
                </a:solidFill>
              </a:rPr>
              <a:t>:    </a:t>
            </a:r>
            <a:r>
              <a:rPr lang="en-GB" sz="2400" dirty="0">
                <a:solidFill>
                  <a:srgbClr val="00B050"/>
                </a:solidFill>
              </a:rPr>
              <a:t>Nathan Anderson       </a:t>
            </a:r>
            <a:r>
              <a:rPr lang="en-GB" dirty="0"/>
              <a:t>(EM ST2)</a:t>
            </a:r>
          </a:p>
          <a:p>
            <a:r>
              <a:rPr lang="en-GB" dirty="0">
                <a:solidFill>
                  <a:srgbClr val="C00000"/>
                </a:solidFill>
              </a:rPr>
              <a:t>Prince Charles:          </a:t>
            </a:r>
            <a:r>
              <a:rPr lang="en-GB" sz="2400" dirty="0">
                <a:solidFill>
                  <a:srgbClr val="C00000"/>
                </a:solidFill>
              </a:rPr>
              <a:t>Lewys Thomas             </a:t>
            </a:r>
            <a:r>
              <a:rPr lang="en-GB" dirty="0"/>
              <a:t>(EM ST2)</a:t>
            </a:r>
          </a:p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Ysbyty Gwynedd:     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Luke Mueller                 </a:t>
            </a:r>
            <a:r>
              <a:rPr lang="en-GB" dirty="0"/>
              <a:t>(EM ST2)</a:t>
            </a:r>
          </a:p>
          <a:p>
            <a:r>
              <a:rPr lang="en-GB" dirty="0">
                <a:solidFill>
                  <a:srgbClr val="FF00FF"/>
                </a:solidFill>
              </a:rPr>
              <a:t>Wrexham:                   </a:t>
            </a:r>
            <a:r>
              <a:rPr lang="en-GB" sz="2400" dirty="0">
                <a:solidFill>
                  <a:srgbClr val="FF00FF"/>
                </a:solidFill>
              </a:rPr>
              <a:t>Rebecca Williams        </a:t>
            </a:r>
            <a:r>
              <a:rPr lang="en-GB" dirty="0"/>
              <a:t>(ANAEs CT2)</a:t>
            </a:r>
          </a:p>
        </p:txBody>
      </p:sp>
      <p:pic>
        <p:nvPicPr>
          <p:cNvPr id="5" name="Picture 4" descr="A group of people helping each other to climb a rainbow puzzle&#10;&#10;Description automatically generated">
            <a:extLst>
              <a:ext uri="{FF2B5EF4-FFF2-40B4-BE49-F238E27FC236}">
                <a16:creationId xmlns:a16="http://schemas.microsoft.com/office/drawing/2014/main" id="{89DBC625-3C11-1C4E-00C9-73A5D9DE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320" y="308571"/>
            <a:ext cx="3404880" cy="208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4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051B6-A62A-E3A3-9FBF-5B1E68F55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89276-A2D6-46C0-D094-14FBD2755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3" y="132523"/>
            <a:ext cx="11661914" cy="662608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32E139-EA1D-DB89-43BE-6E407D8B82BB}"/>
              </a:ext>
            </a:extLst>
          </p:cNvPr>
          <p:cNvSpPr/>
          <p:nvPr/>
        </p:nvSpPr>
        <p:spPr>
          <a:xfrm>
            <a:off x="430695" y="2445026"/>
            <a:ext cx="2690193" cy="1800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Rhian Bartle</a:t>
            </a:r>
          </a:p>
          <a:p>
            <a:pPr algn="ctr"/>
            <a:r>
              <a:rPr lang="en-GB" dirty="0"/>
              <a:t> ARCP Manager &amp; Deputy Training Manager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71AAAF-E67C-CBC8-B1CC-637164126C9D}"/>
              </a:ext>
            </a:extLst>
          </p:cNvPr>
          <p:cNvSpPr/>
          <p:nvPr/>
        </p:nvSpPr>
        <p:spPr>
          <a:xfrm>
            <a:off x="4479235" y="2663687"/>
            <a:ext cx="3101008" cy="21778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Professional Support Unit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8FE71-28B9-AB54-C8E1-3C9BE299C127}"/>
              </a:ext>
            </a:extLst>
          </p:cNvPr>
          <p:cNvSpPr/>
          <p:nvPr/>
        </p:nvSpPr>
        <p:spPr>
          <a:xfrm>
            <a:off x="2729949" y="412956"/>
            <a:ext cx="2815445" cy="24482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Educational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Supervisors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2CCBB9-5411-B961-6DCE-B3339B1D5B97}"/>
              </a:ext>
            </a:extLst>
          </p:cNvPr>
          <p:cNvSpPr/>
          <p:nvPr/>
        </p:nvSpPr>
        <p:spPr>
          <a:xfrm>
            <a:off x="6727284" y="412956"/>
            <a:ext cx="2734767" cy="25933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>
                <a:solidFill>
                  <a:schemeClr val="tx1"/>
                </a:solidFill>
              </a:rPr>
              <a:t>Placement</a:t>
            </a:r>
            <a:r>
              <a:rPr lang="en-GB" sz="2400" b="1" dirty="0">
                <a:solidFill>
                  <a:schemeClr val="tx1"/>
                </a:solidFill>
              </a:rPr>
              <a:t> Educational Supervisor (CS)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DC4EE4-E4E4-03AD-98FB-8145C0B156EF}"/>
              </a:ext>
            </a:extLst>
          </p:cNvPr>
          <p:cNvSpPr/>
          <p:nvPr/>
        </p:nvSpPr>
        <p:spPr>
          <a:xfrm>
            <a:off x="9151790" y="2375453"/>
            <a:ext cx="2531166" cy="19248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HEIW School Support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F2E39A-3837-C2A9-2895-C816DFA1C3BC}"/>
              </a:ext>
            </a:extLst>
          </p:cNvPr>
          <p:cNvSpPr/>
          <p:nvPr/>
        </p:nvSpPr>
        <p:spPr>
          <a:xfrm>
            <a:off x="2339008" y="4452731"/>
            <a:ext cx="2690193" cy="17194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Royal College / Faculty Tutors in departments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D769A8-C01C-F254-97EB-F46D46C3EC26}"/>
              </a:ext>
            </a:extLst>
          </p:cNvPr>
          <p:cNvSpPr/>
          <p:nvPr/>
        </p:nvSpPr>
        <p:spPr>
          <a:xfrm>
            <a:off x="6859656" y="4367583"/>
            <a:ext cx="3092726" cy="17194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Health Board Faculty Tutors, Medical Directors of Education, PG Centres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72514F-595A-2013-9555-8C3A9EC675AE}"/>
              </a:ext>
            </a:extLst>
          </p:cNvPr>
          <p:cNvSpPr/>
          <p:nvPr/>
        </p:nvSpPr>
        <p:spPr>
          <a:xfrm>
            <a:off x="430695" y="807720"/>
            <a:ext cx="1643270" cy="1479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EM TPD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Rhian Farquharson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E6E50B-F9E4-CA8C-8794-E0E4983C6E93}"/>
              </a:ext>
            </a:extLst>
          </p:cNvPr>
          <p:cNvSpPr/>
          <p:nvPr/>
        </p:nvSpPr>
        <p:spPr>
          <a:xfrm>
            <a:off x="395853" y="4532151"/>
            <a:ext cx="1808924" cy="1518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ICM TPD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John Glen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75D6EC-2589-F284-F417-3A7404DF6F1F}"/>
              </a:ext>
            </a:extLst>
          </p:cNvPr>
          <p:cNvSpPr/>
          <p:nvPr/>
        </p:nvSpPr>
        <p:spPr>
          <a:xfrm>
            <a:off x="10006223" y="838200"/>
            <a:ext cx="1696277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IM TPDs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Inder Singh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4438C-E476-CECE-8834-D1CE5C9D721E}"/>
              </a:ext>
            </a:extLst>
          </p:cNvPr>
          <p:cNvSpPr/>
          <p:nvPr/>
        </p:nvSpPr>
        <p:spPr>
          <a:xfrm>
            <a:off x="10018646" y="4452731"/>
            <a:ext cx="2093843" cy="847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Anaes TPD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Mike Adamson</a:t>
            </a:r>
          </a:p>
        </p:txBody>
      </p:sp>
    </p:spTree>
    <p:extLst>
      <p:ext uri="{BB962C8B-B14F-4D97-AF65-F5344CB8AC3E}">
        <p14:creationId xmlns:p14="http://schemas.microsoft.com/office/powerpoint/2010/main" val="375795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D0FF-EA1D-CE25-9241-1FC73FA0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6681"/>
            <a:ext cx="10364451" cy="1539239"/>
          </a:xfrm>
        </p:spPr>
        <p:txBody>
          <a:bodyPr>
            <a:normAutofit/>
          </a:bodyPr>
          <a:lstStyle/>
          <a:p>
            <a:pPr algn="l"/>
            <a:r>
              <a:rPr lang="en-GB" sz="4400" dirty="0"/>
              <a:t>ES </a:t>
            </a:r>
            <a:r>
              <a:rPr lang="en-GB" sz="4400" cap="none" dirty="0"/>
              <a:t>vs</a:t>
            </a:r>
            <a:r>
              <a:rPr lang="en-GB" sz="4400" dirty="0"/>
              <a:t> Placement ES: W</a:t>
            </a:r>
            <a:r>
              <a:rPr lang="en-GB" sz="4000" dirty="0"/>
              <a:t>hy have both</a:t>
            </a:r>
            <a:r>
              <a:rPr lang="en-GB" sz="4400" dirty="0"/>
              <a:t>?</a:t>
            </a:r>
          </a:p>
        </p:txBody>
      </p:sp>
      <p:pic>
        <p:nvPicPr>
          <p:cNvPr id="5" name="Picture 4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EB61EBE4-897E-5428-868C-F3AFE473F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5" y="2000374"/>
            <a:ext cx="3895725" cy="18194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E426C-0A66-80DE-DB5F-AB0A191154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35626"/>
            <a:ext cx="11034386" cy="561569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endParaRPr lang="en-GB" sz="2400" b="1" u="sng" dirty="0"/>
          </a:p>
          <a:p>
            <a:pPr>
              <a:lnSpc>
                <a:spcPct val="110000"/>
              </a:lnSpc>
            </a:pPr>
            <a:r>
              <a:rPr lang="en-GB" sz="2400" b="1" u="sng" dirty="0"/>
              <a:t>Placement Educational Supervisor (</a:t>
            </a:r>
            <a:r>
              <a:rPr lang="en-GB" sz="2400" u="sng" dirty="0"/>
              <a:t>clinical supervisor</a:t>
            </a:r>
            <a:r>
              <a:rPr lang="en-GB" sz="2400" b="1" u="sng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b="1" u="sng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/>
              <a:t> </a:t>
            </a:r>
            <a:r>
              <a:rPr lang="en-GB" sz="2400" cap="none" dirty="0"/>
              <a:t>- 1 for each 6 month specialty placement : AIM, ICM, EM, ANAES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cap="none" dirty="0"/>
              <a:t> - responsible for overseeing placement in that department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cap="none" dirty="0"/>
              <a:t> - meetings: initial, mid-point and end &gt; </a:t>
            </a:r>
            <a:r>
              <a:rPr lang="en-GB" sz="2800" b="1" cap="none" dirty="0"/>
              <a:t>End of Placement Report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cap="none" dirty="0"/>
              <a:t> - Initial meeting: confirm dept. induction taken place and answer any outstanding queries from this, PDP, placement-specific LOs, LO5 Skills, LOs 9-11- inform of any local and dept. resources. Set expectations (conduct, contact, communication, engagement.) Evidence expected in placement (MSF each placement,  MCR/MTR each placement (2 FEGs). EDT (when, where, resources, documentation and map to PDP)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7173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AADC-C620-ACBF-2CB9-2A9A9EDC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9218367" cy="1596177"/>
          </a:xfrm>
        </p:spPr>
        <p:txBody>
          <a:bodyPr/>
          <a:lstStyle/>
          <a:p>
            <a:r>
              <a:rPr lang="en-GB" dirty="0"/>
              <a:t>Educational Supervisor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7E65F-4C5D-A66D-9D10-0C9135C2B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645920"/>
            <a:ext cx="10364452" cy="5212081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400" dirty="0"/>
              <a:t>One ES for the 2 year programme</a:t>
            </a:r>
          </a:p>
          <a:p>
            <a:r>
              <a:rPr lang="en-GB" sz="2400" dirty="0"/>
              <a:t>From parent specialty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Oversees overall progression and development over the 2 years</a:t>
            </a:r>
          </a:p>
          <a:p>
            <a:r>
              <a:rPr lang="en-GB" sz="2400" dirty="0"/>
              <a:t>MSF</a:t>
            </a:r>
          </a:p>
          <a:p>
            <a:r>
              <a:rPr lang="en-GB" sz="2400" dirty="0"/>
              <a:t>Generic LOs 9, 10, 11: making ‘satisfactory progress’</a:t>
            </a:r>
          </a:p>
          <a:p>
            <a:r>
              <a:rPr lang="en-GB" sz="2400" dirty="0"/>
              <a:t>Liaise with CS</a:t>
            </a:r>
            <a:r>
              <a:rPr lang="en-GB" sz="2400" cap="none" dirty="0"/>
              <a:t>s</a:t>
            </a:r>
            <a:r>
              <a:rPr lang="en-GB" sz="2400" dirty="0"/>
              <a:t> in each placement, communicate any issues or queries</a:t>
            </a:r>
          </a:p>
          <a:p>
            <a:r>
              <a:rPr lang="en-GB" sz="2400" dirty="0"/>
              <a:t>Liaise with site lead&gt;specialty lead&gt;TPD/</a:t>
            </a:r>
            <a:r>
              <a:rPr lang="en-GB" sz="2400" dirty="0" err="1"/>
              <a:t>HoS</a:t>
            </a:r>
            <a:r>
              <a:rPr lang="en-GB" sz="2400" dirty="0"/>
              <a:t>/Specialty Manager</a:t>
            </a:r>
          </a:p>
        </p:txBody>
      </p:sp>
      <p:pic>
        <p:nvPicPr>
          <p:cNvPr id="5" name="Picture 4" descr="A person and person looking at each other&#10;&#10;Description automatically generated">
            <a:extLst>
              <a:ext uri="{FF2B5EF4-FFF2-40B4-BE49-F238E27FC236}">
                <a16:creationId xmlns:a16="http://schemas.microsoft.com/office/drawing/2014/main" id="{33BC1EFF-2933-BB33-E7AF-ACF55DFC9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95696"/>
            <a:ext cx="3303638" cy="18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8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BCCC3-D952-E37B-DE53-EBF509A4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ES: when to request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DEB0B-9977-98B4-D992-C175A21D3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AutoNum type="arabicPeriod"/>
              <a:tabLst/>
              <a:defRPr/>
            </a:pPr>
            <a:r>
              <a:rPr kumimoji="0" lang="en-GB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Initial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AutoNum type="arabicPeriod"/>
              <a:tabLst/>
              <a:defRPr/>
            </a:pPr>
            <a:endParaRPr kumimoji="0" lang="en-GB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AutoNum type="arabicPeriod"/>
              <a:tabLst/>
              <a:defRPr/>
            </a:pPr>
            <a:r>
              <a:rPr lang="en-GB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/>
              </a:rPr>
              <a:t>Mid-year (January)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AutoNum type="arabicPeriod"/>
              <a:tabLst/>
              <a:defRPr/>
            </a:pPr>
            <a:r>
              <a:rPr kumimoji="0" lang="en-GB" sz="20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Pre-</a:t>
            </a:r>
            <a:r>
              <a:rPr kumimoji="0" lang="en-GB" sz="2000" b="0" i="0" u="none" strike="noStrike" kern="1200" cap="all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arcp</a:t>
            </a:r>
            <a:r>
              <a:rPr kumimoji="0" lang="en-GB" sz="20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planning meeting (beginning of may)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  <a:tabLst/>
              <a:defRPr/>
            </a:pPr>
            <a:endParaRPr kumimoji="0" lang="en-GB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  <a:tabLst/>
              <a:defRPr/>
            </a:pPr>
            <a:r>
              <a:rPr lang="en-GB" sz="2000" cap="all" dirty="0">
                <a:solidFill>
                  <a:prstClr val="black"/>
                </a:solidFill>
                <a:latin typeface="Tw Cen MT" panose="020B0602020104020603"/>
              </a:rPr>
              <a:t>4.    End of year</a:t>
            </a:r>
            <a:endParaRPr kumimoji="0" lang="en-GB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  <a:tabLst/>
              <a:defRPr/>
            </a:pPr>
            <a:r>
              <a:rPr kumimoji="0" lang="en-GB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to Write </a:t>
            </a:r>
            <a:r>
              <a:rPr kumimoji="0" lang="en-GB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End of Year Report </a:t>
            </a:r>
            <a:r>
              <a:rPr kumimoji="0" lang="en-GB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– ESR/ESSR (avail. On </a:t>
            </a:r>
            <a:r>
              <a:rPr lang="en-GB" sz="2000" cap="all" dirty="0" err="1">
                <a:solidFill>
                  <a:prstClr val="black"/>
                </a:solidFill>
                <a:latin typeface="Tw Cen MT" panose="020B0602020104020603"/>
              </a:rPr>
              <a:t>ris</a:t>
            </a:r>
            <a:r>
              <a:rPr lang="en-GB" sz="2000" cap="all" dirty="0">
                <a:solidFill>
                  <a:prstClr val="black"/>
                </a:solidFill>
                <a:latin typeface="Tw Cen MT" panose="020B0602020104020603"/>
              </a:rPr>
              <a:t>-r &amp; </a:t>
            </a:r>
            <a:r>
              <a:rPr kumimoji="0" lang="en-GB" sz="2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rcptrb</a:t>
            </a:r>
            <a:r>
              <a:rPr lang="en-GB" sz="2000" cap="all" dirty="0">
                <a:solidFill>
                  <a:prstClr val="black"/>
                </a:solidFill>
                <a:latin typeface="Tw Cen MT" panose="020B0602020104020603"/>
              </a:rPr>
              <a:t> but </a:t>
            </a:r>
            <a:r>
              <a:rPr kumimoji="0" lang="en-GB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LLP</a:t>
            </a:r>
            <a:r>
              <a:rPr lang="en-GB" sz="2000" cap="all" dirty="0">
                <a:solidFill>
                  <a:prstClr val="black"/>
                </a:solidFill>
                <a:latin typeface="Tw Cen MT" panose="020B0602020104020603"/>
              </a:rPr>
              <a:t> one</a:t>
            </a:r>
            <a:r>
              <a:rPr kumimoji="0" lang="en-GB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is not good enough*)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142010"/>
      </p:ext>
    </p:extLst>
  </p:cSld>
  <p:clrMapOvr>
    <a:masterClrMapping/>
  </p:clrMapOvr>
</p:sld>
</file>

<file path=ppt/theme/theme1.xml><?xml version="1.0" encoding="utf-8"?>
<a:theme xmlns:a="http://schemas.openxmlformats.org/drawingml/2006/main" name="Encase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725D7"/>
      </a:accent4>
      <a:accent5>
        <a:srgbClr val="2944E7"/>
      </a:accent5>
      <a:accent6>
        <a:srgbClr val="1781D5"/>
      </a:accent6>
      <a:hlink>
        <a:srgbClr val="433FB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aseVTI" id="{C293990F-FDB3-4ED3-8175-FB79CE5A2A12}" vid="{A5662C19-271F-459F-B4ED-861A98237642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fa251d2-5278-448c-b322-61ae60765a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48DD46B5D127448256640F34A58124" ma:contentTypeVersion="16" ma:contentTypeDescription="Create a new document." ma:contentTypeScope="" ma:versionID="6467b1ebe01ee4c961e2fe961d558449">
  <xsd:schema xmlns:xsd="http://www.w3.org/2001/XMLSchema" xmlns:xs="http://www.w3.org/2001/XMLSchema" xmlns:p="http://schemas.microsoft.com/office/2006/metadata/properties" xmlns:ns3="7fa251d2-5278-448c-b322-61ae60765a39" xmlns:ns4="72b3aca3-4978-4a54-97f5-4cffebf99bdb" targetNamespace="http://schemas.microsoft.com/office/2006/metadata/properties" ma:root="true" ma:fieldsID="a33a83b9979b6231a854cd9df564eba6" ns3:_="" ns4:_="">
    <xsd:import namespace="7fa251d2-5278-448c-b322-61ae60765a39"/>
    <xsd:import namespace="72b3aca3-4978-4a54-97f5-4cffebf99b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a251d2-5278-448c-b322-61ae60765a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3aca3-4978-4a54-97f5-4cffebf99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82FB3E-56F7-4920-9FD3-38C784E663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BBF280-8C45-4013-A914-D83C77FD26D1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72b3aca3-4978-4a54-97f5-4cffebf99bdb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7fa251d2-5278-448c-b322-61ae60765a39"/>
  </ds:schemaRefs>
</ds:datastoreItem>
</file>

<file path=customXml/itemProps3.xml><?xml version="1.0" encoding="utf-8"?>
<ds:datastoreItem xmlns:ds="http://schemas.openxmlformats.org/officeDocument/2006/customXml" ds:itemID="{808677AB-5809-4BBB-B03A-7009FCE53B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a251d2-5278-448c-b322-61ae60765a39"/>
    <ds:schemaRef ds:uri="72b3aca3-4978-4a54-97f5-4cffebf99b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6361</TotalTime>
  <Words>1944</Words>
  <Application>Microsoft Office PowerPoint</Application>
  <PresentationFormat>Widescreen</PresentationFormat>
  <Paragraphs>225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Amasis MT Pro Medium</vt:lpstr>
      <vt:lpstr>Arial</vt:lpstr>
      <vt:lpstr>Avenir Next LT Pro</vt:lpstr>
      <vt:lpstr>Avenir Next LT Pro Light</vt:lpstr>
      <vt:lpstr>Calibri</vt:lpstr>
      <vt:lpstr>Calibri Light</vt:lpstr>
      <vt:lpstr>Times New Roman</vt:lpstr>
      <vt:lpstr>Tw Cen MT</vt:lpstr>
      <vt:lpstr>Wingdings</vt:lpstr>
      <vt:lpstr>EncaseVTI</vt:lpstr>
      <vt:lpstr>Droplet</vt:lpstr>
      <vt:lpstr>Office Theme</vt:lpstr>
      <vt:lpstr>ACCS Wales: Who’s Who &amp; an Overview</vt:lpstr>
      <vt:lpstr> </vt:lpstr>
      <vt:lpstr>PowerPoint Presentation</vt:lpstr>
      <vt:lpstr>PowerPoint Presentation</vt:lpstr>
      <vt:lpstr>trainee reps</vt:lpstr>
      <vt:lpstr>PowerPoint Presentation</vt:lpstr>
      <vt:lpstr>ES vs Placement ES: Why have both?</vt:lpstr>
      <vt:lpstr>Educational Supervisor</vt:lpstr>
      <vt:lpstr>ES: when to request meetings</vt:lpstr>
      <vt:lpstr>PowerPoint Presentation</vt:lpstr>
      <vt:lpstr>       LO5: Practical Skills</vt:lpstr>
      <vt:lpstr>Resources:   ICACCST. National ACCS website www.accs.ac.uk</vt:lpstr>
      <vt:lpstr>Royal College websites/ National bodies</vt:lpstr>
      <vt:lpstr>Reflection Templates:   Reflective_Practice_Toolkit_AoMRC_CoPMED_0818.pdf </vt:lpstr>
      <vt:lpstr>Specialty Societies in Wales</vt:lpstr>
      <vt:lpstr>   All Wales Society of Emergency Medicine                 awsem.co.uk/accs </vt:lpstr>
      <vt:lpstr>ACCS ARCPs</vt:lpstr>
      <vt:lpstr>ARCP- Annual Review of Competence Progression</vt:lpstr>
      <vt:lpstr>                       ARCP Outcomes</vt:lpstr>
      <vt:lpstr>ARCP: how to prepare</vt:lpstr>
      <vt:lpstr>ARCP Guidance Table 2024-25  </vt:lpstr>
      <vt:lpstr>PowerPoint Presentation</vt:lpstr>
      <vt:lpstr>       LO5: Practical Skills</vt:lpstr>
      <vt:lpstr>PowerPoint Presentation</vt:lpstr>
      <vt:lpstr>           How to Prepare for ARCP</vt:lpstr>
      <vt:lpstr>www.accs.ac.uk</vt:lpstr>
      <vt:lpstr>End of year Supervisory report (ESR/ESSR)- excerpt</vt:lpstr>
      <vt:lpstr>Supervisor meeting: template</vt:lpstr>
      <vt:lpstr>Example of an ACCS trainee calendar</vt:lpstr>
      <vt:lpstr>PowerPoint Presentation</vt:lpstr>
      <vt:lpstr>PowerPoint Presentation</vt:lpstr>
      <vt:lpstr>Take home points</vt:lpstr>
    </vt:vector>
  </TitlesOfParts>
  <Company>Aneurin Bevan University Health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ACCS Wales: Who’s Who</dc:title>
  <dc:creator>Louise Allman (Aneurin Bevan UHB - Anaesthetics)</dc:creator>
  <cp:lastModifiedBy>Louise Allman (Aneurin Bevan UHB - Anaesthetics)</cp:lastModifiedBy>
  <cp:revision>88</cp:revision>
  <dcterms:created xsi:type="dcterms:W3CDTF">2023-09-03T20:16:10Z</dcterms:created>
  <dcterms:modified xsi:type="dcterms:W3CDTF">2024-09-20T12:40:55Z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0x010100E948DD46B5D127448256640F34A58124</vt:lpwstr>
  </property>
</Properties>
</file>